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9" r:id="rId5"/>
    <p:sldId id="10821" r:id="rId6"/>
    <p:sldId id="263" r:id="rId7"/>
    <p:sldId id="7671" r:id="rId8"/>
    <p:sldId id="10809" r:id="rId9"/>
    <p:sldId id="10801" r:id="rId10"/>
    <p:sldId id="10822" r:id="rId11"/>
    <p:sldId id="329" r:id="rId12"/>
    <p:sldId id="324" r:id="rId13"/>
    <p:sldId id="325" r:id="rId14"/>
    <p:sldId id="326" r:id="rId15"/>
    <p:sldId id="328" r:id="rId16"/>
    <p:sldId id="10824" r:id="rId17"/>
    <p:sldId id="10823" r:id="rId18"/>
    <p:sldId id="468" r:id="rId19"/>
    <p:sldId id="291" r:id="rId20"/>
    <p:sldId id="10813" r:id="rId21"/>
    <p:sldId id="10816" r:id="rId22"/>
    <p:sldId id="10815" r:id="rId23"/>
    <p:sldId id="10814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0F5064"/>
    <a:srgbClr val="133F6E"/>
    <a:srgbClr val="B4D2DC"/>
    <a:srgbClr val="EB5C18"/>
    <a:srgbClr val="8CBEBF"/>
    <a:srgbClr val="D2E5E5"/>
    <a:srgbClr val="17406E"/>
    <a:srgbClr val="F9EBE3"/>
    <a:srgbClr val="EF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/>
  </p:normalViewPr>
  <p:slideViewPr>
    <p:cSldViewPr snapToGrid="0">
      <p:cViewPr varScale="1">
        <p:scale>
          <a:sx n="151" d="100"/>
          <a:sy n="151" d="100"/>
        </p:scale>
        <p:origin x="2844" y="192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38568-F1BF-49B5-9F93-E980F541338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97307AD-0287-4F6E-A8C6-C902BCC8CCF9}">
      <dgm:prSet phldrT="[Text]" custT="1"/>
      <dgm:spPr/>
      <dgm:t>
        <a:bodyPr/>
        <a:lstStyle/>
        <a:p>
          <a:r>
            <a:rPr lang="fi-FI" sz="2000" b="1" dirty="0"/>
            <a:t>Strateginen kumppanuus</a:t>
          </a:r>
          <a:br>
            <a:rPr lang="fi-FI" sz="2000" b="1" dirty="0"/>
          </a:br>
          <a:r>
            <a:rPr lang="fi-FI" sz="1400" b="0" dirty="0"/>
            <a:t>- koulutuksen painotukset</a:t>
          </a:r>
          <a:br>
            <a:rPr lang="fi-FI" sz="1400" b="0" dirty="0"/>
          </a:br>
          <a:r>
            <a:rPr lang="fi-FI" sz="1400" b="0" dirty="0"/>
            <a:t>- tilat</a:t>
          </a:r>
          <a:br>
            <a:rPr lang="fi-FI" sz="1400" b="0" dirty="0"/>
          </a:br>
          <a:r>
            <a:rPr lang="fi-FI" sz="1400" b="0" dirty="0"/>
            <a:t>-työllisyyspalvelut, yrityskehitys (TE), elinvoima</a:t>
          </a:r>
          <a:br>
            <a:rPr lang="fi-FI" sz="1400" b="0" dirty="0"/>
          </a:br>
          <a:r>
            <a:rPr lang="fi-FI" sz="1400" b="0" dirty="0"/>
            <a:t>-sosiaalinen vastuu</a:t>
          </a:r>
          <a:br>
            <a:rPr lang="fi-FI" sz="1400" b="0" dirty="0"/>
          </a:br>
          <a:r>
            <a:rPr lang="fi-FI" sz="1400" b="0" dirty="0"/>
            <a:t>- sivistyspalvelut</a:t>
          </a:r>
        </a:p>
      </dgm:t>
    </dgm:pt>
    <dgm:pt modelId="{C4A53F46-6CDC-41A3-9709-E5256AC67CE3}" type="parTrans" cxnId="{5DAFA5DA-F1DB-4227-9910-C128BB4D6A30}">
      <dgm:prSet/>
      <dgm:spPr/>
      <dgm:t>
        <a:bodyPr/>
        <a:lstStyle/>
        <a:p>
          <a:endParaRPr lang="fi-FI"/>
        </a:p>
      </dgm:t>
    </dgm:pt>
    <dgm:pt modelId="{80A954E5-3D16-4857-BAC1-797EE3069DA6}" type="sibTrans" cxnId="{5DAFA5DA-F1DB-4227-9910-C128BB4D6A30}">
      <dgm:prSet/>
      <dgm:spPr/>
      <dgm:t>
        <a:bodyPr/>
        <a:lstStyle/>
        <a:p>
          <a:endParaRPr lang="fi-FI"/>
        </a:p>
      </dgm:t>
    </dgm:pt>
    <dgm:pt modelId="{D47FDC14-CA37-4063-9582-0B1D4A182E5D}">
      <dgm:prSet phldrT="[Text]" custT="1"/>
      <dgm:spPr/>
      <dgm:t>
        <a:bodyPr/>
        <a:lstStyle/>
        <a:p>
          <a:r>
            <a:rPr lang="fi-FI" sz="2000" b="1" dirty="0"/>
            <a:t>Omistajaohjaus</a:t>
          </a:r>
          <a:br>
            <a:rPr lang="fi-FI" sz="1300" dirty="0"/>
          </a:br>
          <a:r>
            <a:rPr lang="fi-FI" sz="1300" dirty="0"/>
            <a:t>- perussopimus, yhtiöjärjestys, osakassopimus</a:t>
          </a:r>
          <a:br>
            <a:rPr lang="fi-FI" sz="1300" dirty="0"/>
          </a:br>
          <a:r>
            <a:rPr lang="fi-FI" sz="1300" dirty="0"/>
            <a:t>- hallituksen ja valtuuston toiminta, nimitykset</a:t>
          </a:r>
          <a:br>
            <a:rPr lang="fi-FI" sz="1300" dirty="0"/>
          </a:br>
          <a:r>
            <a:rPr lang="fi-FI" sz="1300" dirty="0"/>
            <a:t>- yhtiökokoukset</a:t>
          </a:r>
          <a:br>
            <a:rPr lang="fi-FI" sz="1300" dirty="0"/>
          </a:br>
          <a:r>
            <a:rPr lang="fi-FI" sz="1300" dirty="0"/>
            <a:t>- omistajapoliittiset linjaukset, konserniohje, konsernijohdon toiminta, talousarviotavoitteet</a:t>
          </a:r>
        </a:p>
      </dgm:t>
    </dgm:pt>
    <dgm:pt modelId="{1385750A-3E5D-4481-8DF4-2385AC1E1A82}" type="parTrans" cxnId="{846F66A2-A700-4125-85BE-8D28E8E2D386}">
      <dgm:prSet/>
      <dgm:spPr/>
      <dgm:t>
        <a:bodyPr/>
        <a:lstStyle/>
        <a:p>
          <a:endParaRPr lang="fi-FI"/>
        </a:p>
      </dgm:t>
    </dgm:pt>
    <dgm:pt modelId="{5E742769-6481-495F-B1D2-1C755F79F2C3}" type="sibTrans" cxnId="{846F66A2-A700-4125-85BE-8D28E8E2D386}">
      <dgm:prSet/>
      <dgm:spPr/>
      <dgm:t>
        <a:bodyPr/>
        <a:lstStyle/>
        <a:p>
          <a:endParaRPr lang="fi-FI"/>
        </a:p>
      </dgm:t>
    </dgm:pt>
    <dgm:pt modelId="{20BB2A23-220E-472B-A646-FF663B456DF9}" type="pres">
      <dgm:prSet presAssocID="{01738568-F1BF-49B5-9F93-E980F541338E}" presName="compositeShape" presStyleCnt="0">
        <dgm:presLayoutVars>
          <dgm:chMax val="2"/>
          <dgm:dir/>
          <dgm:resizeHandles val="exact"/>
        </dgm:presLayoutVars>
      </dgm:prSet>
      <dgm:spPr/>
    </dgm:pt>
    <dgm:pt modelId="{A85479B0-C0A1-4792-AAAC-7B25A45B3C2D}" type="pres">
      <dgm:prSet presAssocID="{01738568-F1BF-49B5-9F93-E980F541338E}" presName="divider" presStyleLbl="fgShp" presStyleIdx="0" presStyleCnt="1"/>
      <dgm:spPr/>
    </dgm:pt>
    <dgm:pt modelId="{28FE7E8A-70F5-4FB9-BF86-4508EE95A70C}" type="pres">
      <dgm:prSet presAssocID="{097307AD-0287-4F6E-A8C6-C902BCC8CCF9}" presName="downArrow" presStyleLbl="node1" presStyleIdx="0" presStyleCnt="2"/>
      <dgm:spPr/>
    </dgm:pt>
    <dgm:pt modelId="{A678750C-72EF-458E-BBE7-4CEB4DEB55BD}" type="pres">
      <dgm:prSet presAssocID="{097307AD-0287-4F6E-A8C6-C902BCC8CCF9}" presName="downArrowText" presStyleLbl="revTx" presStyleIdx="0" presStyleCnt="2">
        <dgm:presLayoutVars>
          <dgm:bulletEnabled val="1"/>
        </dgm:presLayoutVars>
      </dgm:prSet>
      <dgm:spPr/>
    </dgm:pt>
    <dgm:pt modelId="{E41020CC-F96E-4CD0-B60F-160FF3DA9195}" type="pres">
      <dgm:prSet presAssocID="{D47FDC14-CA37-4063-9582-0B1D4A182E5D}" presName="upArrow" presStyleLbl="node1" presStyleIdx="1" presStyleCnt="2"/>
      <dgm:spPr/>
    </dgm:pt>
    <dgm:pt modelId="{200648F8-45BC-4DE8-8200-F70031D26531}" type="pres">
      <dgm:prSet presAssocID="{D47FDC14-CA37-4063-9582-0B1D4A182E5D}" presName="upArrowText" presStyleLbl="revTx" presStyleIdx="1" presStyleCnt="2" custScaleX="129931">
        <dgm:presLayoutVars>
          <dgm:bulletEnabled val="1"/>
        </dgm:presLayoutVars>
      </dgm:prSet>
      <dgm:spPr/>
    </dgm:pt>
  </dgm:ptLst>
  <dgm:cxnLst>
    <dgm:cxn modelId="{9710703E-3D9A-4FB0-AE37-5582391B0F95}" type="presOf" srcId="{097307AD-0287-4F6E-A8C6-C902BCC8CCF9}" destId="{A678750C-72EF-458E-BBE7-4CEB4DEB55BD}" srcOrd="0" destOrd="0" presId="urn:microsoft.com/office/officeart/2005/8/layout/arrow3"/>
    <dgm:cxn modelId="{669C9C89-E195-4566-B59A-A8A8B0C71443}" type="presOf" srcId="{D47FDC14-CA37-4063-9582-0B1D4A182E5D}" destId="{200648F8-45BC-4DE8-8200-F70031D26531}" srcOrd="0" destOrd="0" presId="urn:microsoft.com/office/officeart/2005/8/layout/arrow3"/>
    <dgm:cxn modelId="{846F66A2-A700-4125-85BE-8D28E8E2D386}" srcId="{01738568-F1BF-49B5-9F93-E980F541338E}" destId="{D47FDC14-CA37-4063-9582-0B1D4A182E5D}" srcOrd="1" destOrd="0" parTransId="{1385750A-3E5D-4481-8DF4-2385AC1E1A82}" sibTransId="{5E742769-6481-495F-B1D2-1C755F79F2C3}"/>
    <dgm:cxn modelId="{7F5091AC-6999-4CC4-9F56-9672F0A58F13}" type="presOf" srcId="{01738568-F1BF-49B5-9F93-E980F541338E}" destId="{20BB2A23-220E-472B-A646-FF663B456DF9}" srcOrd="0" destOrd="0" presId="urn:microsoft.com/office/officeart/2005/8/layout/arrow3"/>
    <dgm:cxn modelId="{5DAFA5DA-F1DB-4227-9910-C128BB4D6A30}" srcId="{01738568-F1BF-49B5-9F93-E980F541338E}" destId="{097307AD-0287-4F6E-A8C6-C902BCC8CCF9}" srcOrd="0" destOrd="0" parTransId="{C4A53F46-6CDC-41A3-9709-E5256AC67CE3}" sibTransId="{80A954E5-3D16-4857-BAC1-797EE3069DA6}"/>
    <dgm:cxn modelId="{E2542109-D817-4DD8-AD94-546551286EBB}" type="presParOf" srcId="{20BB2A23-220E-472B-A646-FF663B456DF9}" destId="{A85479B0-C0A1-4792-AAAC-7B25A45B3C2D}" srcOrd="0" destOrd="0" presId="urn:microsoft.com/office/officeart/2005/8/layout/arrow3"/>
    <dgm:cxn modelId="{1B217C63-F9E9-461E-AB7E-D22DAB5344E3}" type="presParOf" srcId="{20BB2A23-220E-472B-A646-FF663B456DF9}" destId="{28FE7E8A-70F5-4FB9-BF86-4508EE95A70C}" srcOrd="1" destOrd="0" presId="urn:microsoft.com/office/officeart/2005/8/layout/arrow3"/>
    <dgm:cxn modelId="{E6932B14-B381-4D0C-9520-21F851D3D16A}" type="presParOf" srcId="{20BB2A23-220E-472B-A646-FF663B456DF9}" destId="{A678750C-72EF-458E-BBE7-4CEB4DEB55BD}" srcOrd="2" destOrd="0" presId="urn:microsoft.com/office/officeart/2005/8/layout/arrow3"/>
    <dgm:cxn modelId="{1BA5DAEA-7375-4381-BB29-08B78845432A}" type="presParOf" srcId="{20BB2A23-220E-472B-A646-FF663B456DF9}" destId="{E41020CC-F96E-4CD0-B60F-160FF3DA9195}" srcOrd="3" destOrd="0" presId="urn:microsoft.com/office/officeart/2005/8/layout/arrow3"/>
    <dgm:cxn modelId="{4E89F907-6A1B-407C-859B-C71C2CC2A9F9}" type="presParOf" srcId="{20BB2A23-220E-472B-A646-FF663B456DF9}" destId="{200648F8-45BC-4DE8-8200-F70031D2653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C641D-233E-4AD6-BD76-BDFC03A25B1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FAC69CA-9D94-4B6A-ABE5-1EFFF5F8D3EA}">
      <dgm:prSet phldrT="[Text]" custT="1"/>
      <dgm:spPr/>
      <dgm:t>
        <a:bodyPr/>
        <a:lstStyle/>
        <a:p>
          <a:endParaRPr lang="fi-FI" sz="1800" dirty="0">
            <a:solidFill>
              <a:schemeClr val="bg1"/>
            </a:solidFill>
          </a:endParaRPr>
        </a:p>
        <a:p>
          <a:r>
            <a:rPr lang="fi-FI" sz="1800" dirty="0">
              <a:solidFill>
                <a:schemeClr val="bg1"/>
              </a:solidFill>
            </a:rPr>
            <a:t>Kumppanuus-</a:t>
          </a:r>
          <a:br>
            <a:rPr lang="fi-FI" sz="1800" dirty="0">
              <a:solidFill>
                <a:schemeClr val="bg1"/>
              </a:solidFill>
            </a:rPr>
          </a:br>
          <a:r>
            <a:rPr lang="fi-FI" sz="1800" dirty="0">
              <a:solidFill>
                <a:schemeClr val="bg1"/>
              </a:solidFill>
            </a:rPr>
            <a:t>sopimus</a:t>
          </a:r>
        </a:p>
      </dgm:t>
    </dgm:pt>
    <dgm:pt modelId="{28A3412B-861B-44BE-A0DC-9A7B388FD141}" type="parTrans" cxnId="{FB85A4EF-D491-4882-ACEE-0BA8AF6E48A8}">
      <dgm:prSet/>
      <dgm:spPr/>
      <dgm:t>
        <a:bodyPr/>
        <a:lstStyle/>
        <a:p>
          <a:endParaRPr lang="fi-FI"/>
        </a:p>
      </dgm:t>
    </dgm:pt>
    <dgm:pt modelId="{3B9F3200-DE83-4CDF-A34E-8B871C18A1D8}" type="sibTrans" cxnId="{FB85A4EF-D491-4882-ACEE-0BA8AF6E48A8}">
      <dgm:prSet/>
      <dgm:spPr/>
      <dgm:t>
        <a:bodyPr/>
        <a:lstStyle/>
        <a:p>
          <a:endParaRPr lang="fi-FI"/>
        </a:p>
      </dgm:t>
    </dgm:pt>
    <dgm:pt modelId="{AFB7F557-AF80-45B8-8EF7-2DDDC6476EC1}">
      <dgm:prSet phldrT="[Text]" custT="1"/>
      <dgm:spPr/>
      <dgm:t>
        <a:bodyPr/>
        <a:lstStyle/>
        <a:p>
          <a:r>
            <a:rPr lang="fi-FI" sz="1800" dirty="0">
              <a:solidFill>
                <a:schemeClr val="bg1"/>
              </a:solidFill>
            </a:rPr>
            <a:t>Yhtymävaltuusto ja –hallitus, tarkastuslautakunta</a:t>
          </a:r>
        </a:p>
      </dgm:t>
    </dgm:pt>
    <dgm:pt modelId="{CBB0D588-772F-4EF6-BA12-25AB7E583EF7}" type="parTrans" cxnId="{098E8634-5C2A-4218-A75F-096075DEC119}">
      <dgm:prSet/>
      <dgm:spPr/>
      <dgm:t>
        <a:bodyPr/>
        <a:lstStyle/>
        <a:p>
          <a:endParaRPr lang="fi-FI"/>
        </a:p>
      </dgm:t>
    </dgm:pt>
    <dgm:pt modelId="{93AB7915-B5AF-4DEF-B549-B4537A95D15B}" type="sibTrans" cxnId="{098E8634-5C2A-4218-A75F-096075DEC119}">
      <dgm:prSet/>
      <dgm:spPr/>
      <dgm:t>
        <a:bodyPr/>
        <a:lstStyle/>
        <a:p>
          <a:endParaRPr lang="fi-FI"/>
        </a:p>
      </dgm:t>
    </dgm:pt>
    <dgm:pt modelId="{BC1B770B-CEC7-456F-9835-EC56201EB24A}">
      <dgm:prSet phldrT="[Text]" custT="1"/>
      <dgm:spPr/>
      <dgm:t>
        <a:bodyPr/>
        <a:lstStyle/>
        <a:p>
          <a:r>
            <a:rPr lang="fi-FI" sz="1800" dirty="0">
              <a:solidFill>
                <a:schemeClr val="bg1"/>
              </a:solidFill>
            </a:rPr>
            <a:t>Perussopimus, hallintosääntö</a:t>
          </a:r>
        </a:p>
      </dgm:t>
    </dgm:pt>
    <dgm:pt modelId="{4F1C2D68-F052-4982-B40B-A21221AD100D}" type="parTrans" cxnId="{1410D4BB-C00B-44BB-A822-4A7D75721882}">
      <dgm:prSet/>
      <dgm:spPr/>
      <dgm:t>
        <a:bodyPr/>
        <a:lstStyle/>
        <a:p>
          <a:endParaRPr lang="fi-FI"/>
        </a:p>
      </dgm:t>
    </dgm:pt>
    <dgm:pt modelId="{9CD27443-8CDB-4413-BD5C-4E42A0E8149E}" type="sibTrans" cxnId="{1410D4BB-C00B-44BB-A822-4A7D75721882}">
      <dgm:prSet/>
      <dgm:spPr/>
      <dgm:t>
        <a:bodyPr/>
        <a:lstStyle/>
        <a:p>
          <a:endParaRPr lang="fi-FI"/>
        </a:p>
      </dgm:t>
    </dgm:pt>
    <dgm:pt modelId="{041D4EE9-06BE-4BAE-8C0E-0D7A8E37C456}" type="pres">
      <dgm:prSet presAssocID="{F12C641D-233E-4AD6-BD76-BDFC03A25B12}" presName="Name0" presStyleCnt="0">
        <dgm:presLayoutVars>
          <dgm:dir/>
          <dgm:animLvl val="lvl"/>
          <dgm:resizeHandles val="exact"/>
        </dgm:presLayoutVars>
      </dgm:prSet>
      <dgm:spPr/>
    </dgm:pt>
    <dgm:pt modelId="{C420C764-BE2B-4D1B-9781-198BB241A57E}" type="pres">
      <dgm:prSet presAssocID="{5FAC69CA-9D94-4B6A-ABE5-1EFFF5F8D3EA}" presName="Name8" presStyleCnt="0"/>
      <dgm:spPr/>
    </dgm:pt>
    <dgm:pt modelId="{94AB5801-AA84-4FF0-9F66-23545C0D7C4A}" type="pres">
      <dgm:prSet presAssocID="{5FAC69CA-9D94-4B6A-ABE5-1EFFF5F8D3EA}" presName="level" presStyleLbl="node1" presStyleIdx="0" presStyleCnt="3">
        <dgm:presLayoutVars>
          <dgm:chMax val="1"/>
          <dgm:bulletEnabled val="1"/>
        </dgm:presLayoutVars>
      </dgm:prSet>
      <dgm:spPr/>
    </dgm:pt>
    <dgm:pt modelId="{88F01AB7-9704-43A9-85EE-4C951C6A7739}" type="pres">
      <dgm:prSet presAssocID="{5FAC69CA-9D94-4B6A-ABE5-1EFFF5F8D3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3F0CB8-B754-4CC6-AB7B-0ECB9AD46B0D}" type="pres">
      <dgm:prSet presAssocID="{AFB7F557-AF80-45B8-8EF7-2DDDC6476EC1}" presName="Name8" presStyleCnt="0"/>
      <dgm:spPr/>
    </dgm:pt>
    <dgm:pt modelId="{D346E8A9-AF13-428E-9AC6-3677BAA88777}" type="pres">
      <dgm:prSet presAssocID="{AFB7F557-AF80-45B8-8EF7-2DDDC6476EC1}" presName="level" presStyleLbl="node1" presStyleIdx="1" presStyleCnt="3">
        <dgm:presLayoutVars>
          <dgm:chMax val="1"/>
          <dgm:bulletEnabled val="1"/>
        </dgm:presLayoutVars>
      </dgm:prSet>
      <dgm:spPr/>
    </dgm:pt>
    <dgm:pt modelId="{249BC5D4-71DD-4DB4-BE54-6D4165E32ABD}" type="pres">
      <dgm:prSet presAssocID="{AFB7F557-AF80-45B8-8EF7-2DDDC6476EC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D926FD-B1C6-483E-88C2-C8B76C471EB6}" type="pres">
      <dgm:prSet presAssocID="{BC1B770B-CEC7-456F-9835-EC56201EB24A}" presName="Name8" presStyleCnt="0"/>
      <dgm:spPr/>
    </dgm:pt>
    <dgm:pt modelId="{D6A7D93D-105A-4200-B970-CC9E87E9A03A}" type="pres">
      <dgm:prSet presAssocID="{BC1B770B-CEC7-456F-9835-EC56201EB24A}" presName="level" presStyleLbl="node1" presStyleIdx="2" presStyleCnt="3">
        <dgm:presLayoutVars>
          <dgm:chMax val="1"/>
          <dgm:bulletEnabled val="1"/>
        </dgm:presLayoutVars>
      </dgm:prSet>
      <dgm:spPr/>
    </dgm:pt>
    <dgm:pt modelId="{35722524-82D4-4DE5-968C-74192A7569D3}" type="pres">
      <dgm:prSet presAssocID="{BC1B770B-CEC7-456F-9835-EC56201EB2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C8831A-AEA1-4F83-8DCA-D68C54129508}" type="presOf" srcId="{F12C641D-233E-4AD6-BD76-BDFC03A25B12}" destId="{041D4EE9-06BE-4BAE-8C0E-0D7A8E37C456}" srcOrd="0" destOrd="0" presId="urn:microsoft.com/office/officeart/2005/8/layout/pyramid1"/>
    <dgm:cxn modelId="{3697162C-E30A-4E26-95D0-B5608B004071}" type="presOf" srcId="{5FAC69CA-9D94-4B6A-ABE5-1EFFF5F8D3EA}" destId="{94AB5801-AA84-4FF0-9F66-23545C0D7C4A}" srcOrd="0" destOrd="0" presId="urn:microsoft.com/office/officeart/2005/8/layout/pyramid1"/>
    <dgm:cxn modelId="{098E8634-5C2A-4218-A75F-096075DEC119}" srcId="{F12C641D-233E-4AD6-BD76-BDFC03A25B12}" destId="{AFB7F557-AF80-45B8-8EF7-2DDDC6476EC1}" srcOrd="1" destOrd="0" parTransId="{CBB0D588-772F-4EF6-BA12-25AB7E583EF7}" sibTransId="{93AB7915-B5AF-4DEF-B549-B4537A95D15B}"/>
    <dgm:cxn modelId="{9B429038-1F36-49AA-BB70-D0620EEC74E8}" type="presOf" srcId="{5FAC69CA-9D94-4B6A-ABE5-1EFFF5F8D3EA}" destId="{88F01AB7-9704-43A9-85EE-4C951C6A7739}" srcOrd="1" destOrd="0" presId="urn:microsoft.com/office/officeart/2005/8/layout/pyramid1"/>
    <dgm:cxn modelId="{CA6BD44A-3F54-4EC0-98B2-0D7CB72FF2EE}" type="presOf" srcId="{AFB7F557-AF80-45B8-8EF7-2DDDC6476EC1}" destId="{D346E8A9-AF13-428E-9AC6-3677BAA88777}" srcOrd="0" destOrd="0" presId="urn:microsoft.com/office/officeart/2005/8/layout/pyramid1"/>
    <dgm:cxn modelId="{DD1EA98F-E018-472A-9748-88139F09E348}" type="presOf" srcId="{AFB7F557-AF80-45B8-8EF7-2DDDC6476EC1}" destId="{249BC5D4-71DD-4DB4-BE54-6D4165E32ABD}" srcOrd="1" destOrd="0" presId="urn:microsoft.com/office/officeart/2005/8/layout/pyramid1"/>
    <dgm:cxn modelId="{E0B57991-32D3-4B75-90CD-1A053554BC43}" type="presOf" srcId="{BC1B770B-CEC7-456F-9835-EC56201EB24A}" destId="{D6A7D93D-105A-4200-B970-CC9E87E9A03A}" srcOrd="0" destOrd="0" presId="urn:microsoft.com/office/officeart/2005/8/layout/pyramid1"/>
    <dgm:cxn modelId="{1410D4BB-C00B-44BB-A822-4A7D75721882}" srcId="{F12C641D-233E-4AD6-BD76-BDFC03A25B12}" destId="{BC1B770B-CEC7-456F-9835-EC56201EB24A}" srcOrd="2" destOrd="0" parTransId="{4F1C2D68-F052-4982-B40B-A21221AD100D}" sibTransId="{9CD27443-8CDB-4413-BD5C-4E42A0E8149E}"/>
    <dgm:cxn modelId="{F6C1ACE5-311A-4E1F-B85E-F19171FF71B3}" type="presOf" srcId="{BC1B770B-CEC7-456F-9835-EC56201EB24A}" destId="{35722524-82D4-4DE5-968C-74192A7569D3}" srcOrd="1" destOrd="0" presId="urn:microsoft.com/office/officeart/2005/8/layout/pyramid1"/>
    <dgm:cxn modelId="{FB85A4EF-D491-4882-ACEE-0BA8AF6E48A8}" srcId="{F12C641D-233E-4AD6-BD76-BDFC03A25B12}" destId="{5FAC69CA-9D94-4B6A-ABE5-1EFFF5F8D3EA}" srcOrd="0" destOrd="0" parTransId="{28A3412B-861B-44BE-A0DC-9A7B388FD141}" sibTransId="{3B9F3200-DE83-4CDF-A34E-8B871C18A1D8}"/>
    <dgm:cxn modelId="{61240464-E57C-4A14-854D-A5E754519F4C}" type="presParOf" srcId="{041D4EE9-06BE-4BAE-8C0E-0D7A8E37C456}" destId="{C420C764-BE2B-4D1B-9781-198BB241A57E}" srcOrd="0" destOrd="0" presId="urn:microsoft.com/office/officeart/2005/8/layout/pyramid1"/>
    <dgm:cxn modelId="{CBA44906-6554-480C-943C-C2E1BC1734F4}" type="presParOf" srcId="{C420C764-BE2B-4D1B-9781-198BB241A57E}" destId="{94AB5801-AA84-4FF0-9F66-23545C0D7C4A}" srcOrd="0" destOrd="0" presId="urn:microsoft.com/office/officeart/2005/8/layout/pyramid1"/>
    <dgm:cxn modelId="{5433DDA5-CEC2-49A6-A8F6-98823840D767}" type="presParOf" srcId="{C420C764-BE2B-4D1B-9781-198BB241A57E}" destId="{88F01AB7-9704-43A9-85EE-4C951C6A7739}" srcOrd="1" destOrd="0" presId="urn:microsoft.com/office/officeart/2005/8/layout/pyramid1"/>
    <dgm:cxn modelId="{7568683A-193D-4E3F-AA62-9C209144414F}" type="presParOf" srcId="{041D4EE9-06BE-4BAE-8C0E-0D7A8E37C456}" destId="{8F3F0CB8-B754-4CC6-AB7B-0ECB9AD46B0D}" srcOrd="1" destOrd="0" presId="urn:microsoft.com/office/officeart/2005/8/layout/pyramid1"/>
    <dgm:cxn modelId="{40AD4152-475D-4728-BD1F-DFF24221A88E}" type="presParOf" srcId="{8F3F0CB8-B754-4CC6-AB7B-0ECB9AD46B0D}" destId="{D346E8A9-AF13-428E-9AC6-3677BAA88777}" srcOrd="0" destOrd="0" presId="urn:microsoft.com/office/officeart/2005/8/layout/pyramid1"/>
    <dgm:cxn modelId="{173C14DF-24D1-4444-87DD-932D73AB22B6}" type="presParOf" srcId="{8F3F0CB8-B754-4CC6-AB7B-0ECB9AD46B0D}" destId="{249BC5D4-71DD-4DB4-BE54-6D4165E32ABD}" srcOrd="1" destOrd="0" presId="urn:microsoft.com/office/officeart/2005/8/layout/pyramid1"/>
    <dgm:cxn modelId="{A90249C8-4E47-4DE3-9BFD-FFD4DA838C49}" type="presParOf" srcId="{041D4EE9-06BE-4BAE-8C0E-0D7A8E37C456}" destId="{7FD926FD-B1C6-483E-88C2-C8B76C471EB6}" srcOrd="2" destOrd="0" presId="urn:microsoft.com/office/officeart/2005/8/layout/pyramid1"/>
    <dgm:cxn modelId="{A7238691-002D-4270-AF17-50E96EBB5CB6}" type="presParOf" srcId="{7FD926FD-B1C6-483E-88C2-C8B76C471EB6}" destId="{D6A7D93D-105A-4200-B970-CC9E87E9A03A}" srcOrd="0" destOrd="0" presId="urn:microsoft.com/office/officeart/2005/8/layout/pyramid1"/>
    <dgm:cxn modelId="{12FC8C4A-853F-4939-A3A1-477B2C46B7DA}" type="presParOf" srcId="{7FD926FD-B1C6-483E-88C2-C8B76C471EB6}" destId="{35722524-82D4-4DE5-968C-74192A7569D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479B0-C0A1-4792-AAAC-7B25A45B3C2D}">
      <dsp:nvSpPr>
        <dsp:cNvPr id="0" name=""/>
        <dsp:cNvSpPr/>
      </dsp:nvSpPr>
      <dsp:spPr>
        <a:xfrm rot="21300000">
          <a:off x="1086674" y="1452761"/>
          <a:ext cx="8342250" cy="72985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E7E8A-70F5-4FB9-BF86-4508EE95A70C}">
      <dsp:nvSpPr>
        <dsp:cNvPr id="0" name=""/>
        <dsp:cNvSpPr/>
      </dsp:nvSpPr>
      <dsp:spPr>
        <a:xfrm>
          <a:off x="1261872" y="181768"/>
          <a:ext cx="3154680" cy="14541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8750C-72EF-458E-BBE7-4CEB4DEB55BD}">
      <dsp:nvSpPr>
        <dsp:cNvPr id="0" name=""/>
        <dsp:cNvSpPr/>
      </dsp:nvSpPr>
      <dsp:spPr>
        <a:xfrm>
          <a:off x="5573268" y="0"/>
          <a:ext cx="3364992" cy="152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Strateginen kumppanuus</a:t>
          </a:r>
          <a:br>
            <a:rPr lang="fi-FI" sz="2000" b="1" kern="1200" dirty="0"/>
          </a:br>
          <a:r>
            <a:rPr lang="fi-FI" sz="1400" b="0" kern="1200" dirty="0"/>
            <a:t>- koulutuksen painotukset</a:t>
          </a:r>
          <a:br>
            <a:rPr lang="fi-FI" sz="1400" b="0" kern="1200" dirty="0"/>
          </a:br>
          <a:r>
            <a:rPr lang="fi-FI" sz="1400" b="0" kern="1200" dirty="0"/>
            <a:t>- tilat</a:t>
          </a:r>
          <a:br>
            <a:rPr lang="fi-FI" sz="1400" b="0" kern="1200" dirty="0"/>
          </a:br>
          <a:r>
            <a:rPr lang="fi-FI" sz="1400" b="0" kern="1200" dirty="0"/>
            <a:t>-työllisyyspalvelut, yrityskehitys (TE), elinvoima</a:t>
          </a:r>
          <a:br>
            <a:rPr lang="fi-FI" sz="1400" b="0" kern="1200" dirty="0"/>
          </a:br>
          <a:r>
            <a:rPr lang="fi-FI" sz="1400" b="0" kern="1200" dirty="0"/>
            <a:t>-sosiaalinen vastuu</a:t>
          </a:r>
          <a:br>
            <a:rPr lang="fi-FI" sz="1400" b="0" kern="1200" dirty="0"/>
          </a:br>
          <a:r>
            <a:rPr lang="fi-FI" sz="1400" b="0" kern="1200" dirty="0"/>
            <a:t>- sivistyspalvelut</a:t>
          </a:r>
        </a:p>
      </dsp:txBody>
      <dsp:txXfrm>
        <a:off x="5573268" y="0"/>
        <a:ext cx="3364992" cy="1526857"/>
      </dsp:txXfrm>
    </dsp:sp>
    <dsp:sp modelId="{E41020CC-F96E-4CD0-B60F-160FF3DA9195}">
      <dsp:nvSpPr>
        <dsp:cNvPr id="0" name=""/>
        <dsp:cNvSpPr/>
      </dsp:nvSpPr>
      <dsp:spPr>
        <a:xfrm>
          <a:off x="6099048" y="1999456"/>
          <a:ext cx="3154680" cy="14541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648F8-45BC-4DE8-8200-F70031D26531}">
      <dsp:nvSpPr>
        <dsp:cNvPr id="0" name=""/>
        <dsp:cNvSpPr/>
      </dsp:nvSpPr>
      <dsp:spPr>
        <a:xfrm>
          <a:off x="1073752" y="2108517"/>
          <a:ext cx="4372167" cy="1526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Omistajaohjaus</a:t>
          </a:r>
          <a:br>
            <a:rPr lang="fi-FI" sz="1300" kern="1200" dirty="0"/>
          </a:br>
          <a:r>
            <a:rPr lang="fi-FI" sz="1300" kern="1200" dirty="0"/>
            <a:t>- perussopimus, yhtiöjärjestys, osakassopimus</a:t>
          </a:r>
          <a:br>
            <a:rPr lang="fi-FI" sz="1300" kern="1200" dirty="0"/>
          </a:br>
          <a:r>
            <a:rPr lang="fi-FI" sz="1300" kern="1200" dirty="0"/>
            <a:t>- hallituksen ja valtuuston toiminta, nimitykset</a:t>
          </a:r>
          <a:br>
            <a:rPr lang="fi-FI" sz="1300" kern="1200" dirty="0"/>
          </a:br>
          <a:r>
            <a:rPr lang="fi-FI" sz="1300" kern="1200" dirty="0"/>
            <a:t>- yhtiökokoukset</a:t>
          </a:r>
          <a:br>
            <a:rPr lang="fi-FI" sz="1300" kern="1200" dirty="0"/>
          </a:br>
          <a:r>
            <a:rPr lang="fi-FI" sz="1300" kern="1200" dirty="0"/>
            <a:t>- omistajapoliittiset linjaukset, konserniohje, konsernijohdon toiminta, talousarviotavoitteet</a:t>
          </a:r>
        </a:p>
      </dsp:txBody>
      <dsp:txXfrm>
        <a:off x="1073752" y="2108517"/>
        <a:ext cx="4372167" cy="1526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5801-AA84-4FF0-9F66-23545C0D7C4A}">
      <dsp:nvSpPr>
        <dsp:cNvPr id="0" name=""/>
        <dsp:cNvSpPr/>
      </dsp:nvSpPr>
      <dsp:spPr>
        <a:xfrm>
          <a:off x="2746350" y="0"/>
          <a:ext cx="2746350" cy="1064841"/>
        </a:xfrm>
        <a:prstGeom prst="trapezoid">
          <a:avLst>
            <a:gd name="adj" fmla="val 1289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800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Kumppanuus-</a:t>
          </a:r>
          <a:br>
            <a:rPr lang="fi-FI" sz="1800" kern="1200" dirty="0">
              <a:solidFill>
                <a:schemeClr val="bg1"/>
              </a:solidFill>
            </a:rPr>
          </a:br>
          <a:r>
            <a:rPr lang="fi-FI" sz="1800" kern="1200" dirty="0">
              <a:solidFill>
                <a:schemeClr val="bg1"/>
              </a:solidFill>
            </a:rPr>
            <a:t>sopimus</a:t>
          </a:r>
        </a:p>
      </dsp:txBody>
      <dsp:txXfrm>
        <a:off x="2746350" y="0"/>
        <a:ext cx="2746350" cy="1064841"/>
      </dsp:txXfrm>
    </dsp:sp>
    <dsp:sp modelId="{D346E8A9-AF13-428E-9AC6-3677BAA88777}">
      <dsp:nvSpPr>
        <dsp:cNvPr id="0" name=""/>
        <dsp:cNvSpPr/>
      </dsp:nvSpPr>
      <dsp:spPr>
        <a:xfrm>
          <a:off x="1373175" y="1064841"/>
          <a:ext cx="5492701" cy="1064841"/>
        </a:xfrm>
        <a:prstGeom prst="trapezoid">
          <a:avLst>
            <a:gd name="adj" fmla="val 1289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Yhtymävaltuusto ja –hallitus, tarkastuslautakunta</a:t>
          </a:r>
        </a:p>
      </dsp:txBody>
      <dsp:txXfrm>
        <a:off x="2334398" y="1064841"/>
        <a:ext cx="3570255" cy="1064841"/>
      </dsp:txXfrm>
    </dsp:sp>
    <dsp:sp modelId="{D6A7D93D-105A-4200-B970-CC9E87E9A03A}">
      <dsp:nvSpPr>
        <dsp:cNvPr id="0" name=""/>
        <dsp:cNvSpPr/>
      </dsp:nvSpPr>
      <dsp:spPr>
        <a:xfrm>
          <a:off x="0" y="2129683"/>
          <a:ext cx="8239052" cy="1064841"/>
        </a:xfrm>
        <a:prstGeom prst="trapezoid">
          <a:avLst>
            <a:gd name="adj" fmla="val 1289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bg1"/>
              </a:solidFill>
            </a:rPr>
            <a:t>Perussopimus, hallintosääntö</a:t>
          </a:r>
        </a:p>
      </dsp:txBody>
      <dsp:txXfrm>
        <a:off x="1441834" y="2129683"/>
        <a:ext cx="5355383" cy="1064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E36-B489-4B41-9446-6FA78A0C7204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0B73-82A9-432A-8D07-8F97F2E34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4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Konserni on eri asia budjeteissa, tilinpäätöksissä ja toiminnan ohjauksessa</a:t>
            </a:r>
          </a:p>
          <a:p>
            <a:endParaRPr lang="fi-FI" dirty="0"/>
          </a:p>
          <a:p>
            <a:r>
              <a:rPr lang="fi-FI" dirty="0"/>
              <a:t>Kuntayhtiöitä oli (2018) 2109 kpl, mikä on 680 yritystä enemmän kuin 2010</a:t>
            </a:r>
          </a:p>
          <a:p>
            <a:r>
              <a:rPr lang="fi-FI" dirty="0"/>
              <a:t>Kuntien ja kuntayhtymien liikelaitoksia 125 (2018), mikä on 82 vähemmän kuin 2010</a:t>
            </a:r>
          </a:p>
          <a:p>
            <a:r>
              <a:rPr lang="fi-FI" sz="1200" dirty="0">
                <a:solidFill>
                  <a:schemeClr val="tx2"/>
                </a:solidFill>
              </a:rPr>
              <a:t>Kasvu 1997-2012</a:t>
            </a:r>
          </a:p>
          <a:p>
            <a:r>
              <a:rPr lang="fi-FI" sz="1200" dirty="0">
                <a:solidFill>
                  <a:schemeClr val="tx2"/>
                </a:solidFill>
              </a:rPr>
              <a:t>- lkm yli x2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schemeClr val="tx2"/>
                </a:solidFill>
              </a:rPr>
              <a:t>Lv yli x3</a:t>
            </a:r>
          </a:p>
          <a:p>
            <a:pPr marL="171450" indent="-171450">
              <a:buFontTx/>
              <a:buChar char="-"/>
            </a:pPr>
            <a:endParaRPr lang="fi-FI" sz="1200" dirty="0">
              <a:solidFill>
                <a:schemeClr val="tx2"/>
              </a:solidFill>
            </a:endParaRPr>
          </a:p>
          <a:p>
            <a:r>
              <a:rPr lang="fi-FI" dirty="0">
                <a:effectLst/>
              </a:rPr>
              <a:t>Kun kunta harjoittaa markkinoilla toimivaa elinkeinotoimintaa, toiminta täytyy yhtiöittää tai antaa säätiön, yhdistyksen tai osuuskunnan hoidettavaksi (astui voimaan 2013) – ei selitä kasvua</a:t>
            </a:r>
          </a:p>
          <a:p>
            <a:endParaRPr lang="fi-FI" dirty="0">
              <a:effectLst/>
            </a:endParaRPr>
          </a:p>
          <a:p>
            <a:r>
              <a:rPr lang="fi-FI" dirty="0">
                <a:effectLst/>
              </a:rPr>
              <a:t>Kuntien omistamien osakeyhtiöiden määrä on lisääntynyt yli 2 500:aan ja liikelaitoksia on jäljellä noin sata.</a:t>
            </a:r>
          </a:p>
          <a:p>
            <a:r>
              <a:rPr lang="fi-FI" dirty="0">
                <a:effectLst/>
              </a:rPr>
              <a:t>Osakeyhtiö on hyvin ketterä päätöksenteossa. Hallitus voidaan kutsua vaikka samana päivänä paikalle. Liikelaitoksissa isot asiat menevät valtuuston ja budjetin kautta ja </a:t>
            </a:r>
            <a:r>
              <a:rPr lang="fi-FI" b="1" dirty="0">
                <a:solidFill>
                  <a:srgbClr val="FF0000"/>
                </a:solidFill>
                <a:effectLst/>
              </a:rPr>
              <a:t>johtokunta valitaan valtuustossa neljäksi vuodeksi kerrallaan.</a:t>
            </a:r>
            <a:r>
              <a:rPr lang="fi-FI" dirty="0">
                <a:effectLst/>
              </a:rPr>
              <a:t> Sitä on vaikea ohjata</a:t>
            </a:r>
            <a:r>
              <a:rPr lang="fi-FI" b="1" dirty="0">
                <a:effectLst/>
              </a:rPr>
              <a:t>. Yhtiöissä on omistajaohjauksen valitsemat hallituksen jäsenet</a:t>
            </a:r>
            <a:r>
              <a:rPr lang="fi-FI" dirty="0">
                <a:effectLst/>
              </a:rPr>
              <a:t>, (Kummola). Tampereella suuntana on ollut se, että yhtiöiden hallituksiin nimitetään liiketoiminnan ammattilaisia kunnallispoliitikkojen sijaan. Osakeyhtiömallin suosio perustuu myös siihen, että </a:t>
            </a:r>
            <a:r>
              <a:rPr lang="fi-FI" b="1" dirty="0">
                <a:effectLst/>
              </a:rPr>
              <a:t>yhtiöiden on helpompi toimia ylikunnallisesti</a:t>
            </a:r>
            <a:r>
              <a:rPr lang="fi-FI" dirty="0">
                <a:effectLst/>
              </a:rPr>
              <a:t>. Yhtiöitä voidaan perustaa yhdessä sairaanhoitopiirin ja eri kuntien kanssa</a:t>
            </a:r>
          </a:p>
          <a:p>
            <a:endParaRPr lang="fi-FI" dirty="0">
              <a:effectLst/>
            </a:endParaRPr>
          </a:p>
          <a:p>
            <a:r>
              <a:rPr lang="fi-FI" dirty="0">
                <a:effectLst/>
              </a:rPr>
              <a:t>Omistaja voi kilpailuttaa omaa in-house –yhtiötään (esim. Turku). Ja edellyttää, että yhtiö osallistuu muiden</a:t>
            </a:r>
            <a:r>
              <a:rPr lang="fi-FI" baseline="0" dirty="0">
                <a:effectLst/>
              </a:rPr>
              <a:t> asiakkaiden kilpailutukseen.</a:t>
            </a:r>
            <a:endParaRPr lang="fi-FI" dirty="0"/>
          </a:p>
          <a:p>
            <a:pPr marL="171450" indent="-171450">
              <a:buFontTx/>
              <a:buChar char="-"/>
            </a:pPr>
            <a:endParaRPr lang="fi-FI" sz="1200" dirty="0">
              <a:solidFill>
                <a:schemeClr val="tx2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114BB-75A3-E64B-A02B-B8A5DBA8363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9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53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091B-2AEC-4AC1-9D0D-1857C7C7DF94}" type="datetime1">
              <a:rPr lang="fi-FI" smtClean="0"/>
              <a:t>24.3.2025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4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0E8F-4320-49FB-9681-8AA52E924DE9}" type="datetime1">
              <a:rPr lang="fi-FI" smtClean="0"/>
              <a:t>24.3.2025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3D32-6363-4EE8-92F8-D89FA6F0E008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1216-4107-4F00-B223-8E0BE7E03098}" type="datetime1">
              <a:rPr lang="fi-FI" smtClean="0"/>
              <a:t>24.3.2025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91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7A67-7D3A-497C-A366-A0A55D4A3BE9}" type="datetime1">
              <a:rPr lang="fi-FI" smtClean="0"/>
              <a:t>24.3.2025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4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C36CC4-CB7F-4278-8FEA-F70C165320DF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569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A353A-A80A-4D22-A9EE-9F0D0956510E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CF8-EFEA-437D-800A-73AB7ACCBEC0}" type="datetime1">
              <a:rPr lang="fi-FI" smtClean="0"/>
              <a:t>24.3.2025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75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4A99-81A9-40EE-BD3E-F32D347F385B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E643-2A32-4C78-B68D-8CDF8DD4316A}" type="datetime1">
              <a:rPr lang="fi-FI" smtClean="0"/>
              <a:t>24.3.2025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6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766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20AC-5B76-4984-B56F-ECBC76F35D62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57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8793-B76C-4DBE-8B2D-56D11AE9B90B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43C8-DAB5-49F7-9051-B26B2FCC37EF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DC6B-7978-4CB2-AD39-9818929E15F9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E35B-15E3-43D2-BDBA-C16AE6763457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149C-1108-4C39-9201-970C8D9F5982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8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B8E-5EC1-4B25-BA52-A75AA3DF328C}" type="datetime1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784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70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14147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717D-478D-4C46-8F71-17B95BFDBF5E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80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G-title-text-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CG Elementti">
            <a:extLst>
              <a:ext uri="{FF2B5EF4-FFF2-40B4-BE49-F238E27FC236}">
                <a16:creationId xmlns:a16="http://schemas.microsoft.com/office/drawing/2014/main" id="{F99C85BD-B837-7E41-A6F2-672D65773802}"/>
              </a:ext>
            </a:extLst>
          </p:cNvPr>
          <p:cNvSpPr/>
          <p:nvPr userDrawn="1"/>
        </p:nvSpPr>
        <p:spPr>
          <a:xfrm>
            <a:off x="7985051" y="1152521"/>
            <a:ext cx="3368019" cy="5044753"/>
          </a:xfrm>
          <a:custGeom>
            <a:avLst/>
            <a:gdLst>
              <a:gd name="connsiteX0" fmla="*/ 1660250 w 1743254"/>
              <a:gd name="connsiteY0" fmla="*/ 2565144 h 2565800"/>
              <a:gd name="connsiteX1" fmla="*/ 1743253 w 1743254"/>
              <a:gd name="connsiteY1" fmla="*/ 2489682 h 2565800"/>
              <a:gd name="connsiteX2" fmla="*/ 1743251 w 1743254"/>
              <a:gd name="connsiteY2" fmla="*/ 70868 h 2565800"/>
              <a:gd name="connsiteX3" fmla="*/ 1690904 w 1743254"/>
              <a:gd name="connsiteY3" fmla="*/ 1162 h 2565800"/>
              <a:gd name="connsiteX4" fmla="*/ 1660756 w 1743254"/>
              <a:gd name="connsiteY4" fmla="*/ 1411 h 2565800"/>
              <a:gd name="connsiteX5" fmla="*/ 440627 w 1743254"/>
              <a:gd name="connsiteY5" fmla="*/ 214878 h 2565800"/>
              <a:gd name="connsiteX6" fmla="*/ 334516 w 1743254"/>
              <a:gd name="connsiteY6" fmla="*/ 315450 h 2565800"/>
              <a:gd name="connsiteX7" fmla="*/ 9067 w 1743254"/>
              <a:gd name="connsiteY7" fmla="*/ 1529540 h 2565800"/>
              <a:gd name="connsiteX8" fmla="*/ 30069 w 1743254"/>
              <a:gd name="connsiteY8" fmla="*/ 1704618 h 2565800"/>
              <a:gd name="connsiteX9" fmla="*/ 419760 w 1743254"/>
              <a:gd name="connsiteY9" fmla="*/ 2376865 h 2565800"/>
              <a:gd name="connsiteX10" fmla="*/ 555496 w 1743254"/>
              <a:gd name="connsiteY10" fmla="*/ 2466489 h 2565800"/>
              <a:gd name="connsiteX11" fmla="*/ 1660250 w 1743254"/>
              <a:gd name="connsiteY11" fmla="*/ 2565144 h 25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3254" h="2565800">
                <a:moveTo>
                  <a:pt x="1660250" y="2565144"/>
                </a:moveTo>
                <a:cubicBezTo>
                  <a:pt x="1713815" y="2569684"/>
                  <a:pt x="1743477" y="2551345"/>
                  <a:pt x="1743253" y="2489682"/>
                </a:cubicBezTo>
                <a:lnTo>
                  <a:pt x="1743251" y="70868"/>
                </a:lnTo>
                <a:cubicBezTo>
                  <a:pt x="1743038" y="27465"/>
                  <a:pt x="1719806" y="6146"/>
                  <a:pt x="1690904" y="1162"/>
                </a:cubicBezTo>
                <a:cubicBezTo>
                  <a:pt x="1681271" y="-499"/>
                  <a:pt x="1671007" y="-345"/>
                  <a:pt x="1660756" y="1411"/>
                </a:cubicBezTo>
                <a:lnTo>
                  <a:pt x="440627" y="214878"/>
                </a:lnTo>
                <a:cubicBezTo>
                  <a:pt x="406154" y="223290"/>
                  <a:pt x="355174" y="246218"/>
                  <a:pt x="334516" y="315450"/>
                </a:cubicBezTo>
                <a:lnTo>
                  <a:pt x="9067" y="1529540"/>
                </a:lnTo>
                <a:cubicBezTo>
                  <a:pt x="-7471" y="1590839"/>
                  <a:pt x="-1905" y="1650568"/>
                  <a:pt x="30069" y="1704618"/>
                </a:cubicBezTo>
                <a:lnTo>
                  <a:pt x="419760" y="2376865"/>
                </a:lnTo>
                <a:cubicBezTo>
                  <a:pt x="453788" y="2437868"/>
                  <a:pt x="489594" y="2461381"/>
                  <a:pt x="555496" y="2466489"/>
                </a:cubicBezTo>
                <a:lnTo>
                  <a:pt x="1660250" y="2565144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4B8872-1F9D-3C48-9C00-249B8F570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6"/>
            <a:ext cx="10515599" cy="947778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E0249F8-AA4F-6847-AA80-63C201B13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57052" y="1816747"/>
            <a:ext cx="2798335" cy="43729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1C69719-4381-4B4B-B5DE-0F1C34D9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2E0E-9E3E-4B4F-AC20-8CD81B406374}" type="datetime1">
              <a:rPr lang="fi-FI" smtClean="0"/>
              <a:t>24.3.2025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4E6B8F0-54DF-704A-982B-9B7FE5C9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870227CF-07BD-5747-9114-5C8C7526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303077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7264D3-8882-4472-99D5-99BAB4742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OMA2 2024-2026</a:t>
            </a:r>
          </a:p>
        </p:txBody>
      </p:sp>
    </p:spTree>
    <p:extLst>
      <p:ext uri="{BB962C8B-B14F-4D97-AF65-F5344CB8AC3E}">
        <p14:creationId xmlns:p14="http://schemas.microsoft.com/office/powerpoint/2010/main" val="1617801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456-4F78-4F7D-BD4D-F39F947BFB0A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E5F7-6C4B-418B-8C41-F09E3ED8AB6D}" type="datetime1">
              <a:rPr lang="fi-FI" smtClean="0"/>
              <a:t>24.3.2025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4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FCG-title-no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228F12-0934-104F-BA11-8370F69C6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78EF78-59A4-E745-865A-041F2C55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FE19-7974-43C9-A1CD-9590A5605BAE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7600CB-AA45-8E49-B8C6-7C79CC1E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118672-BC57-4C43-8165-316785E6F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OMA2 2024-2026</a:t>
            </a:r>
          </a:p>
        </p:txBody>
      </p:sp>
    </p:spTree>
    <p:extLst>
      <p:ext uri="{BB962C8B-B14F-4D97-AF65-F5344CB8AC3E}">
        <p14:creationId xmlns:p14="http://schemas.microsoft.com/office/powerpoint/2010/main" val="28364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B70B-D217-4289-B83E-8248570A05C1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AB70-47A4-4FF5-9902-F2FA382CE89E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8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F4B9-D3A4-4FFB-97E3-0D965257A287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D674-3D06-4890-A6B0-B07A2C703098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102D-7E5A-4BB0-A437-0B1CA62C192F}" type="datetime1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0AB-CAEC-4A79-922A-37A4B596BA3E}" type="datetime1">
              <a:rPr lang="fi-FI" smtClean="0"/>
              <a:t>24.3.2025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AC082BD6-2BE8-4177-B3C7-D6B49478EEEA}" type="datetime1">
              <a:rPr lang="fi-FI" smtClean="0"/>
              <a:t>24.3.2025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OMA2 2024-2026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64" r:id="rId3"/>
    <p:sldLayoutId id="2147483649" r:id="rId4"/>
    <p:sldLayoutId id="2147483690" r:id="rId5"/>
    <p:sldLayoutId id="2147483683" r:id="rId6"/>
    <p:sldLayoutId id="2147483650" r:id="rId7"/>
    <p:sldLayoutId id="2147483693" r:id="rId8"/>
    <p:sldLayoutId id="2147483652" r:id="rId9"/>
    <p:sldLayoutId id="2147483665" r:id="rId10"/>
    <p:sldLayoutId id="2147483653" r:id="rId11"/>
    <p:sldLayoutId id="2147483666" r:id="rId12"/>
    <p:sldLayoutId id="2147483691" r:id="rId13"/>
    <p:sldLayoutId id="2147483692" r:id="rId14"/>
    <p:sldLayoutId id="2147483670" r:id="rId15"/>
    <p:sldLayoutId id="2147483671" r:id="rId16"/>
    <p:sldLayoutId id="2147483677" r:id="rId17"/>
    <p:sldLayoutId id="2147483676" r:id="rId18"/>
    <p:sldLayoutId id="2147483678" r:id="rId19"/>
    <p:sldLayoutId id="2147483679" r:id="rId20"/>
    <p:sldLayoutId id="2147483682" r:id="rId21"/>
    <p:sldLayoutId id="2147483680" r:id="rId22"/>
    <p:sldLayoutId id="2147483681" r:id="rId23"/>
    <p:sldLayoutId id="2147483654" r:id="rId24"/>
    <p:sldLayoutId id="2147483669" r:id="rId25"/>
    <p:sldLayoutId id="2147483655" r:id="rId26"/>
    <p:sldLayoutId id="2147483684" r:id="rId27"/>
    <p:sldLayoutId id="2147483685" r:id="rId28"/>
    <p:sldLayoutId id="2147483686" r:id="rId29"/>
    <p:sldLayoutId id="2147483694" r:id="rId30"/>
    <p:sldLayoutId id="2147483695" r:id="rId31"/>
    <p:sldLayoutId id="2147483696" r:id="rId32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F892-C580-524C-99B2-54F3BD93F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Strateginen kumppanuus ja omistajaohjaus ammatillisessa koulutuksessa (OMA2)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8A066-B676-894E-9A29-83A672966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9669" y="6177530"/>
            <a:ext cx="9144000" cy="298174"/>
          </a:xfrm>
        </p:spPr>
        <p:txBody>
          <a:bodyPr/>
          <a:lstStyle/>
          <a:p>
            <a:r>
              <a:rPr lang="fi-FI" dirty="0"/>
              <a:t>Toivonkatu 4, Lohja 24.9.2024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8CCD62-69A6-2846-A603-195E65DFA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7919" y="1984202"/>
            <a:ext cx="9207500" cy="386588"/>
          </a:xfrm>
        </p:spPr>
        <p:txBody>
          <a:bodyPr/>
          <a:lstStyle/>
          <a:p>
            <a:r>
              <a:rPr lang="fi-FI" dirty="0" err="1"/>
              <a:t>Luksian</a:t>
            </a:r>
            <a:r>
              <a:rPr lang="fi-FI" dirty="0"/>
              <a:t> työpaja</a:t>
            </a:r>
          </a:p>
        </p:txBody>
      </p:sp>
    </p:spTree>
    <p:extLst>
      <p:ext uri="{BB962C8B-B14F-4D97-AF65-F5344CB8AC3E}">
        <p14:creationId xmlns:p14="http://schemas.microsoft.com/office/powerpoint/2010/main" val="127078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EAB0-889F-693B-01A0-36D4DD8D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457970"/>
            <a:ext cx="2743200" cy="346055"/>
          </a:xfrm>
        </p:spPr>
        <p:txBody>
          <a:bodyPr/>
          <a:lstStyle/>
          <a:p>
            <a:fld id="{31160B98-140E-4345-B1A3-2A7247C42973}" type="slidenum">
              <a:rPr lang="fi-FI" smtClean="0"/>
              <a:t>10</a:t>
            </a:fld>
            <a:endParaRPr lang="fi-FI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5387-C3EB-FC47-B0D3-6A02656E74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998" y="2125835"/>
            <a:ext cx="5390364" cy="5632005"/>
          </a:xfrm>
        </p:spPr>
        <p:txBody>
          <a:bodyPr>
            <a:normAutofit/>
          </a:bodyPr>
          <a:lstStyle/>
          <a:p>
            <a:r>
              <a:rPr lang="fi-FI" sz="1400" b="1" dirty="0"/>
              <a:t>Hallinnossa ja tukipalveluissa</a:t>
            </a:r>
            <a:r>
              <a:rPr lang="fi-FI" sz="1400" dirty="0"/>
              <a:t> työpaikkojen määrä on kasvanut yli </a:t>
            </a:r>
            <a:r>
              <a:rPr lang="fi-FI" sz="1400" b="1" dirty="0">
                <a:solidFill>
                  <a:srgbClr val="00B050"/>
                </a:solidFill>
              </a:rPr>
              <a:t>700</a:t>
            </a:r>
            <a:r>
              <a:rPr lang="fi-FI" sz="1400" dirty="0"/>
              <a:t>:lla.</a:t>
            </a:r>
          </a:p>
          <a:p>
            <a:r>
              <a:rPr lang="fi-FI" sz="1400" b="1" dirty="0"/>
              <a:t>Rakentamisen</a:t>
            </a:r>
            <a:r>
              <a:rPr lang="fi-FI" sz="1400" dirty="0"/>
              <a:t> työpaikkojen määrä on kasvanut yli </a:t>
            </a:r>
            <a:r>
              <a:rPr lang="fi-FI" sz="1400" b="1" dirty="0">
                <a:solidFill>
                  <a:srgbClr val="00B050"/>
                </a:solidFill>
              </a:rPr>
              <a:t>300</a:t>
            </a:r>
            <a:r>
              <a:rPr lang="fi-FI" sz="1400" dirty="0"/>
              <a:t>:lla.</a:t>
            </a:r>
          </a:p>
          <a:p>
            <a:r>
              <a:rPr lang="fi-FI" sz="1400" b="1" dirty="0"/>
              <a:t>Terveys- ja sosiaalipalvelujen </a:t>
            </a:r>
            <a:r>
              <a:rPr lang="fi-FI" sz="1400" dirty="0"/>
              <a:t>työpaikkojen määrä on kasvanut alle </a:t>
            </a:r>
            <a:r>
              <a:rPr lang="fi-FI" sz="1400" b="1" dirty="0">
                <a:solidFill>
                  <a:srgbClr val="00B050"/>
                </a:solidFill>
              </a:rPr>
              <a:t>100:</a:t>
            </a:r>
            <a:r>
              <a:rPr lang="fi-FI" sz="1400" dirty="0"/>
              <a:t>lla.</a:t>
            </a:r>
          </a:p>
          <a:p>
            <a:r>
              <a:rPr lang="fi-FI" sz="1400" b="1" dirty="0"/>
              <a:t>Koulutuksessa</a:t>
            </a:r>
            <a:r>
              <a:rPr lang="fi-FI" sz="1400" dirty="0"/>
              <a:t> työpaikkojen määrä ei ole juurikaan muuttunut.</a:t>
            </a:r>
          </a:p>
          <a:p>
            <a:r>
              <a:rPr lang="fi-FI" sz="1400" b="1" dirty="0"/>
              <a:t>Ammatillisessa, tieteellisessä ja teknisessä </a:t>
            </a:r>
            <a:r>
              <a:rPr lang="fi-FI" sz="1400" dirty="0"/>
              <a:t>toiminnassa on laskua lähes </a:t>
            </a:r>
            <a:r>
              <a:rPr lang="fi-FI" sz="1400" b="1" dirty="0">
                <a:solidFill>
                  <a:srgbClr val="FF0000"/>
                </a:solidFill>
              </a:rPr>
              <a:t>300</a:t>
            </a:r>
            <a:r>
              <a:rPr lang="fi-FI" sz="1400" dirty="0"/>
              <a:t>.</a:t>
            </a:r>
          </a:p>
          <a:p>
            <a:pPr lvl="1"/>
            <a:r>
              <a:rPr lang="fi-FI" sz="1400" i="1" dirty="0"/>
              <a:t>Tähän kuuluu lakiasiain- ja laskentatoimi, pääkonttorien toiminta, liikkeenjohdon konsultointi, arkkitehti- ja insinööripalvelut, tieteellinen tutkimus ja kehittäminen, mainostoiminta, muut erikoistuneet palvelut liike-elämälle ja eläinlääkintä.</a:t>
            </a:r>
          </a:p>
          <a:p>
            <a:r>
              <a:rPr lang="fi-FI" sz="1400" b="1" dirty="0"/>
              <a:t>Julkisen hallinnon</a:t>
            </a:r>
            <a:r>
              <a:rPr lang="fi-FI" sz="1400" dirty="0"/>
              <a:t> työpaikat ovat vähentyneet yli </a:t>
            </a:r>
            <a:r>
              <a:rPr lang="fi-FI" sz="1400" b="1" dirty="0">
                <a:solidFill>
                  <a:srgbClr val="FF0000"/>
                </a:solidFill>
              </a:rPr>
              <a:t>400</a:t>
            </a:r>
            <a:r>
              <a:rPr lang="fi-FI" sz="1400" dirty="0"/>
              <a:t>:lla.</a:t>
            </a:r>
            <a:endParaRPr lang="fi-FI" sz="1400" dirty="0">
              <a:solidFill>
                <a:srgbClr val="FF0000"/>
              </a:solidFill>
            </a:endParaRPr>
          </a:p>
          <a:p>
            <a:r>
              <a:rPr lang="fi-FI" sz="1400" b="1" dirty="0"/>
              <a:t>Kuljetuksen</a:t>
            </a:r>
            <a:r>
              <a:rPr lang="fi-FI" sz="1400" dirty="0"/>
              <a:t> ja varastoinnin työpaikat ovat vähentyneet lähes  </a:t>
            </a:r>
            <a:r>
              <a:rPr lang="fi-FI" sz="1400" b="1" dirty="0">
                <a:solidFill>
                  <a:srgbClr val="FF0000"/>
                </a:solidFill>
              </a:rPr>
              <a:t>800</a:t>
            </a:r>
            <a:r>
              <a:rPr lang="fi-FI" sz="1400" dirty="0"/>
              <a:t>:lla.</a:t>
            </a:r>
            <a:r>
              <a:rPr lang="fi-FI" sz="1400" b="1" dirty="0"/>
              <a:t> </a:t>
            </a:r>
            <a:endParaRPr lang="fi-FI" sz="1400" dirty="0">
              <a:solidFill>
                <a:srgbClr val="FF0000"/>
              </a:solidFill>
            </a:endParaRPr>
          </a:p>
          <a:p>
            <a:r>
              <a:rPr lang="fi-FI" sz="1400" b="1" dirty="0"/>
              <a:t>Kaupan </a:t>
            </a:r>
            <a:r>
              <a:rPr lang="fi-FI" sz="1400" dirty="0"/>
              <a:t>työpaikkojen määrä on laskenut yli </a:t>
            </a:r>
            <a:r>
              <a:rPr lang="fi-FI" sz="1400" b="1" dirty="0">
                <a:solidFill>
                  <a:srgbClr val="FF0000"/>
                </a:solidFill>
              </a:rPr>
              <a:t>1 200</a:t>
            </a:r>
            <a:r>
              <a:rPr lang="fi-FI" sz="1400" dirty="0"/>
              <a:t>:lla.</a:t>
            </a:r>
          </a:p>
          <a:p>
            <a:r>
              <a:rPr lang="fi-FI" sz="1400" b="1" dirty="0"/>
              <a:t>Teollisuuden</a:t>
            </a:r>
            <a:r>
              <a:rPr lang="fi-FI" sz="1400" dirty="0"/>
              <a:t> työpaikkojen määrä on vähentynyt yli </a:t>
            </a:r>
            <a:r>
              <a:rPr lang="fi-FI" sz="1400" b="1" dirty="0">
                <a:solidFill>
                  <a:srgbClr val="FF0000"/>
                </a:solidFill>
              </a:rPr>
              <a:t>1 500</a:t>
            </a:r>
            <a:r>
              <a:rPr lang="fi-FI" sz="1400" dirty="0"/>
              <a:t>:lla.</a:t>
            </a:r>
          </a:p>
          <a:p>
            <a:endParaRPr lang="fi-FI" sz="1400" dirty="0"/>
          </a:p>
          <a:p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CD8E37-E4FD-4C35-9021-6B2439D55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10698163" cy="1914606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Työpaikkojen määrä </a:t>
            </a:r>
            <a:r>
              <a:rPr lang="fi-FI" dirty="0"/>
              <a:t>on vähentynyt </a:t>
            </a:r>
            <a:r>
              <a:rPr lang="fi-FI" dirty="0" err="1"/>
              <a:t>Luksian</a:t>
            </a:r>
            <a:r>
              <a:rPr lang="fi-FI" dirty="0"/>
              <a:t> </a:t>
            </a:r>
            <a:r>
              <a:rPr lang="fi-FI" sz="4000" dirty="0"/>
              <a:t>alueen kunnissa* noin </a:t>
            </a:r>
            <a:r>
              <a:rPr lang="fi-FI" sz="4000" b="1" dirty="0">
                <a:solidFill>
                  <a:srgbClr val="FF0000"/>
                </a:solidFill>
              </a:rPr>
              <a:t>3 800</a:t>
            </a:r>
            <a:r>
              <a:rPr lang="fi-FI" sz="4000" dirty="0"/>
              <a:t>:lla kymmenessä vuodessa.</a:t>
            </a:r>
            <a:br>
              <a:rPr lang="fi-FI" sz="4000" dirty="0"/>
            </a:br>
            <a:br>
              <a:rPr lang="fi-FI" sz="4000" dirty="0"/>
            </a:br>
            <a:r>
              <a:rPr lang="fi-FI" dirty="0"/>
              <a:t> </a:t>
            </a:r>
            <a:r>
              <a:rPr lang="fi-FI" b="1" dirty="0"/>
              <a:t>Suurimmat toimialat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1442-DC46-F084-ED1F-7336D427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83" y="1368688"/>
            <a:ext cx="6852195" cy="4838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788B6-0DB4-8694-4DEA-650CB4F8EF28}"/>
              </a:ext>
            </a:extLst>
          </p:cNvPr>
          <p:cNvSpPr txBox="1"/>
          <p:nvPr/>
        </p:nvSpPr>
        <p:spPr>
          <a:xfrm>
            <a:off x="5440362" y="6457970"/>
            <a:ext cx="52578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 i="1" dirty="0"/>
              <a:t>*Hanko, Inkoo, Karkkila, Kirkkonummi, Lohja, Raasepori, Siuntio ja Vihti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DE3B8-A335-BBBF-2946-8C019BB2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</p:spTree>
    <p:extLst>
      <p:ext uri="{BB962C8B-B14F-4D97-AF65-F5344CB8AC3E}">
        <p14:creationId xmlns:p14="http://schemas.microsoft.com/office/powerpoint/2010/main" val="410375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EAB0-889F-693B-01A0-36D4DD8D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11</a:t>
            </a:fld>
            <a:endParaRPr lang="fi-FI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5387-C3EB-FC47-B0D3-6A02656E74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5490" y="1370041"/>
            <a:ext cx="5192219" cy="5917391"/>
          </a:xfrm>
        </p:spPr>
        <p:txBody>
          <a:bodyPr>
            <a:normAutofit/>
          </a:bodyPr>
          <a:lstStyle/>
          <a:p>
            <a:endParaRPr lang="fi-FI" sz="1600" b="1" dirty="0"/>
          </a:p>
          <a:p>
            <a:r>
              <a:rPr lang="fi-FI" sz="1600" b="1" dirty="0"/>
              <a:t>Taiteen</a:t>
            </a:r>
            <a:r>
              <a:rPr lang="fi-FI" sz="1600" dirty="0"/>
              <a:t>, viihteen ja virkistyksen työpaikat ovat kasvaneet noin </a:t>
            </a:r>
            <a:r>
              <a:rPr lang="fi-FI" sz="1600" b="1" dirty="0">
                <a:solidFill>
                  <a:srgbClr val="00B050"/>
                </a:solidFill>
              </a:rPr>
              <a:t>100</a:t>
            </a:r>
            <a:r>
              <a:rPr lang="fi-FI" sz="1600" dirty="0"/>
              <a:t>:lla.</a:t>
            </a:r>
          </a:p>
          <a:p>
            <a:r>
              <a:rPr lang="fi-FI" sz="1600" b="1" dirty="0"/>
              <a:t>Informaation</a:t>
            </a:r>
            <a:r>
              <a:rPr lang="fi-FI" sz="1600" dirty="0"/>
              <a:t> ja </a:t>
            </a:r>
            <a:r>
              <a:rPr lang="fi-FI" sz="1600" b="1" dirty="0"/>
              <a:t>viestinnän</a:t>
            </a:r>
            <a:r>
              <a:rPr lang="fi-FI" sz="1600" dirty="0"/>
              <a:t> työpaikkojen määrä on säilynyt jokseenkin samana.</a:t>
            </a:r>
            <a:r>
              <a:rPr lang="fi-FI" sz="1600" b="1" dirty="0"/>
              <a:t> </a:t>
            </a:r>
          </a:p>
          <a:p>
            <a:r>
              <a:rPr lang="fi-FI" sz="1600" b="1" dirty="0"/>
              <a:t>Sähkö-, kaasu, lämpö-, vesi- ja jätehuollossa </a:t>
            </a:r>
            <a:r>
              <a:rPr lang="fi-FI" sz="1600" dirty="0"/>
              <a:t>määrä on säilynyt jokseenkin samana.</a:t>
            </a:r>
          </a:p>
          <a:p>
            <a:r>
              <a:rPr lang="fi-FI" sz="1600" b="1" dirty="0"/>
              <a:t>Kaivostoiminnassa </a:t>
            </a:r>
            <a:r>
              <a:rPr lang="fi-FI" sz="1600" dirty="0"/>
              <a:t>työpaikkoja määrä on säilynyt jokseenkin samana.</a:t>
            </a:r>
            <a:r>
              <a:rPr lang="fi-FI" sz="1600" b="1" dirty="0"/>
              <a:t> </a:t>
            </a:r>
            <a:endParaRPr lang="fi-FI" sz="1600" dirty="0">
              <a:solidFill>
                <a:srgbClr val="00B050"/>
              </a:solidFill>
            </a:endParaRPr>
          </a:p>
          <a:p>
            <a:r>
              <a:rPr lang="fi-FI" sz="1600" b="1" dirty="0"/>
              <a:t>Kiinteistöalan</a:t>
            </a:r>
            <a:r>
              <a:rPr lang="fi-FI" sz="1600" dirty="0"/>
              <a:t> toiminnassa on laskua lähes </a:t>
            </a:r>
            <a:r>
              <a:rPr lang="fi-FI" sz="1600" b="1" dirty="0">
                <a:solidFill>
                  <a:srgbClr val="FF0000"/>
                </a:solidFill>
              </a:rPr>
              <a:t>100</a:t>
            </a:r>
            <a:r>
              <a:rPr lang="fi-FI" sz="1600" dirty="0"/>
              <a:t>.</a:t>
            </a:r>
          </a:p>
          <a:p>
            <a:r>
              <a:rPr lang="fi-FI" sz="1600" b="1" dirty="0"/>
              <a:t>Rahoituksen</a:t>
            </a:r>
            <a:r>
              <a:rPr lang="fi-FI" sz="1600" dirty="0"/>
              <a:t> ja vakuutuksen työpaikat ovat vähentyneet  yli </a:t>
            </a:r>
            <a:r>
              <a:rPr lang="fi-FI" sz="1600" b="1" dirty="0">
                <a:solidFill>
                  <a:srgbClr val="FF0000"/>
                </a:solidFill>
              </a:rPr>
              <a:t>200</a:t>
            </a:r>
            <a:r>
              <a:rPr lang="fi-FI" sz="1600" dirty="0"/>
              <a:t>:lla.</a:t>
            </a:r>
          </a:p>
          <a:p>
            <a:r>
              <a:rPr lang="fi-FI" sz="1600" b="1" dirty="0"/>
              <a:t>Muussa</a:t>
            </a:r>
            <a:r>
              <a:rPr lang="fi-FI" sz="1600" dirty="0"/>
              <a:t> palvelutoiminnassa on vähennystä yli </a:t>
            </a:r>
            <a:r>
              <a:rPr lang="fi-FI" sz="1600" b="1" dirty="0">
                <a:solidFill>
                  <a:srgbClr val="FF0000"/>
                </a:solidFill>
              </a:rPr>
              <a:t>200</a:t>
            </a:r>
            <a:r>
              <a:rPr lang="fi-FI" sz="1600" dirty="0"/>
              <a:t>.</a:t>
            </a:r>
          </a:p>
          <a:p>
            <a:pPr lvl="1"/>
            <a:r>
              <a:rPr lang="fi-FI" sz="1000" i="1" dirty="0"/>
              <a:t>Tähän kuuluu järjestötoiminta ja joukko muualle luokittelemattomia henkilökohtaisia palveluja. Myös henkilökohtaisten ja kotitaloustavaroiden korjaus sekä tietokoneiden ja viestintävälineiden korjaus ja huolto. </a:t>
            </a:r>
          </a:p>
          <a:p>
            <a:r>
              <a:rPr lang="fi-FI" sz="1600" b="1" dirty="0"/>
              <a:t>Majoituksen</a:t>
            </a:r>
            <a:r>
              <a:rPr lang="fi-FI" sz="1600" dirty="0"/>
              <a:t> ja ravitsemisen työpaikat ovat laskeneet lähes </a:t>
            </a:r>
            <a:r>
              <a:rPr lang="fi-FI" sz="1600" b="1" dirty="0">
                <a:solidFill>
                  <a:srgbClr val="FF0000"/>
                </a:solidFill>
              </a:rPr>
              <a:t>300</a:t>
            </a:r>
            <a:r>
              <a:rPr lang="fi-FI" sz="1600" dirty="0"/>
              <a:t>:lla. </a:t>
            </a:r>
            <a:endParaRPr lang="fi-FI" sz="1600" b="1" dirty="0">
              <a:solidFill>
                <a:srgbClr val="FF0000"/>
              </a:solidFill>
            </a:endParaRPr>
          </a:p>
          <a:p>
            <a:r>
              <a:rPr lang="fi-FI" sz="1600" b="1" dirty="0"/>
              <a:t>Maataloudessa</a:t>
            </a:r>
            <a:r>
              <a:rPr lang="fi-FI" sz="1600" dirty="0"/>
              <a:t> on vähennystä yli </a:t>
            </a:r>
            <a:r>
              <a:rPr lang="fi-FI" sz="1600" b="1" dirty="0">
                <a:solidFill>
                  <a:srgbClr val="FF0000"/>
                </a:solidFill>
              </a:rPr>
              <a:t>300</a:t>
            </a:r>
            <a:r>
              <a:rPr lang="fi-FI" sz="1600" dirty="0"/>
              <a:t>.</a:t>
            </a:r>
          </a:p>
          <a:p>
            <a:pPr lvl="1"/>
            <a:endParaRPr lang="fi-FI" sz="1000" i="1" dirty="0"/>
          </a:p>
          <a:p>
            <a:endParaRPr lang="fi-FI" sz="16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CD8E37-E4FD-4C35-9021-6B2439D55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10698163" cy="598488"/>
          </a:xfrm>
        </p:spPr>
        <p:txBody>
          <a:bodyPr>
            <a:normAutofit fontScale="90000"/>
          </a:bodyPr>
          <a:lstStyle/>
          <a:p>
            <a:r>
              <a:rPr lang="fi-FI" dirty="0"/>
              <a:t>Työpaikkojen määrän muutos </a:t>
            </a:r>
            <a:br>
              <a:rPr lang="fi-FI" dirty="0"/>
            </a:br>
            <a:br>
              <a:rPr lang="fi-FI" dirty="0"/>
            </a:br>
            <a:r>
              <a:rPr lang="fi-FI" b="1" dirty="0"/>
              <a:t>Muut toimialat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EA8B5-D748-A366-4B6E-0F48C96B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98" y="582420"/>
            <a:ext cx="6828802" cy="613009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AAE56C-15C0-224A-F15C-B3CACC7C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</p:spTree>
    <p:extLst>
      <p:ext uri="{BB962C8B-B14F-4D97-AF65-F5344CB8AC3E}">
        <p14:creationId xmlns:p14="http://schemas.microsoft.com/office/powerpoint/2010/main" val="197345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28E82-D4B3-D90F-4F1D-FAFD9978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F22AA-839E-6E77-1791-31B2843C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  <a:endParaRPr lang="fi-FI" dirty="0"/>
          </a:p>
        </p:txBody>
      </p:sp>
      <p:pic>
        <p:nvPicPr>
          <p:cNvPr id="6" name="Kuva 5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CBE0AF18-8F11-E14D-A46A-480F5DA4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99"/>
            <a:ext cx="12192000" cy="47396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0406-A122-2B8F-D30B-5B237930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F015-9A2D-4155-8B1E-EBA6EE3BBD59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52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2D13-8072-DC79-27BE-6C596B74D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Ennakkokyselyn tulokset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FB8B8-2DF4-2BE5-BF5F-E1B4CB41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8311-8DA2-999C-6B62-03A9F85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13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0550D-6F98-7D03-3177-98F6F243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1BED-6724-46DA-A4F0-59127A135A58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3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2D13-8072-DC79-27BE-6C596B74D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Mihin </a:t>
            </a:r>
            <a:r>
              <a:rPr lang="fi-FI" dirty="0" err="1"/>
              <a:t>Luksian</a:t>
            </a:r>
            <a:r>
              <a:rPr lang="fi-FI" dirty="0"/>
              <a:t> OMA2-hanke keskittyy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FB8B8-2DF4-2BE5-BF5F-E1B4CB41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8311-8DA2-999C-6B62-03A9F85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14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BCC60-0BB1-C641-A749-4A1ABCDD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B4B9-1F8E-4637-B4C8-41E927C40519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5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CG Elementti">
            <a:extLst>
              <a:ext uri="{FF2B5EF4-FFF2-40B4-BE49-F238E27FC236}">
                <a16:creationId xmlns:a16="http://schemas.microsoft.com/office/drawing/2014/main" id="{D5A4787D-6CB9-4C9F-BE3D-623C070D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8283" y="1001521"/>
            <a:ext cx="2638688" cy="4300322"/>
          </a:xfrm>
          <a:custGeom>
            <a:avLst/>
            <a:gdLst>
              <a:gd name="connsiteX0" fmla="*/ 1660250 w 1743254"/>
              <a:gd name="connsiteY0" fmla="*/ 2565144 h 2565800"/>
              <a:gd name="connsiteX1" fmla="*/ 1743253 w 1743254"/>
              <a:gd name="connsiteY1" fmla="*/ 2489682 h 2565800"/>
              <a:gd name="connsiteX2" fmla="*/ 1743251 w 1743254"/>
              <a:gd name="connsiteY2" fmla="*/ 70868 h 2565800"/>
              <a:gd name="connsiteX3" fmla="*/ 1690904 w 1743254"/>
              <a:gd name="connsiteY3" fmla="*/ 1162 h 2565800"/>
              <a:gd name="connsiteX4" fmla="*/ 1660756 w 1743254"/>
              <a:gd name="connsiteY4" fmla="*/ 1411 h 2565800"/>
              <a:gd name="connsiteX5" fmla="*/ 440627 w 1743254"/>
              <a:gd name="connsiteY5" fmla="*/ 214878 h 2565800"/>
              <a:gd name="connsiteX6" fmla="*/ 334516 w 1743254"/>
              <a:gd name="connsiteY6" fmla="*/ 315450 h 2565800"/>
              <a:gd name="connsiteX7" fmla="*/ 9067 w 1743254"/>
              <a:gd name="connsiteY7" fmla="*/ 1529540 h 2565800"/>
              <a:gd name="connsiteX8" fmla="*/ 30069 w 1743254"/>
              <a:gd name="connsiteY8" fmla="*/ 1704618 h 2565800"/>
              <a:gd name="connsiteX9" fmla="*/ 419760 w 1743254"/>
              <a:gd name="connsiteY9" fmla="*/ 2376865 h 2565800"/>
              <a:gd name="connsiteX10" fmla="*/ 555496 w 1743254"/>
              <a:gd name="connsiteY10" fmla="*/ 2466489 h 2565800"/>
              <a:gd name="connsiteX11" fmla="*/ 1660250 w 1743254"/>
              <a:gd name="connsiteY11" fmla="*/ 2565144 h 25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3254" h="2565800">
                <a:moveTo>
                  <a:pt x="1660250" y="2565144"/>
                </a:moveTo>
                <a:cubicBezTo>
                  <a:pt x="1713815" y="2569684"/>
                  <a:pt x="1743477" y="2551345"/>
                  <a:pt x="1743253" y="2489682"/>
                </a:cubicBezTo>
                <a:lnTo>
                  <a:pt x="1743251" y="70868"/>
                </a:lnTo>
                <a:cubicBezTo>
                  <a:pt x="1743038" y="27465"/>
                  <a:pt x="1719806" y="6146"/>
                  <a:pt x="1690904" y="1162"/>
                </a:cubicBezTo>
                <a:cubicBezTo>
                  <a:pt x="1681271" y="-499"/>
                  <a:pt x="1671007" y="-345"/>
                  <a:pt x="1660756" y="1411"/>
                </a:cubicBezTo>
                <a:lnTo>
                  <a:pt x="440627" y="214878"/>
                </a:lnTo>
                <a:cubicBezTo>
                  <a:pt x="406154" y="223290"/>
                  <a:pt x="355174" y="246218"/>
                  <a:pt x="334516" y="315450"/>
                </a:cubicBezTo>
                <a:lnTo>
                  <a:pt x="9067" y="1529540"/>
                </a:lnTo>
                <a:cubicBezTo>
                  <a:pt x="-7471" y="1590839"/>
                  <a:pt x="-1905" y="1650568"/>
                  <a:pt x="30069" y="1704618"/>
                </a:cubicBezTo>
                <a:lnTo>
                  <a:pt x="419760" y="2376865"/>
                </a:lnTo>
                <a:cubicBezTo>
                  <a:pt x="453788" y="2437868"/>
                  <a:pt x="489594" y="2461381"/>
                  <a:pt x="555496" y="2466489"/>
                </a:cubicBezTo>
                <a:lnTo>
                  <a:pt x="1660250" y="256514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Johtamisessa 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hallittava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hierarkia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verkostot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markkinat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Oy, Ky, Ry,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Osk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E1DF3-91A0-44EB-900F-ED994FBC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6" y="342212"/>
            <a:ext cx="10515599" cy="947778"/>
          </a:xfrm>
        </p:spPr>
        <p:txBody>
          <a:bodyPr>
            <a:normAutofit fontScale="90000"/>
          </a:bodyPr>
          <a:lstStyle/>
          <a:p>
            <a:r>
              <a:rPr lang="fi-FI" dirty="0"/>
              <a:t>Toiminnallinen kuntakonserni (kunnan toiminta) johtamisen haasteena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8CD0629-D226-4FA8-88CF-DE829BCC63D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100669" y="2533926"/>
          <a:ext cx="94376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465">
                  <a:extLst>
                    <a:ext uri="{9D8B030D-6E8A-4147-A177-3AD203B41FA5}">
                      <a16:colId xmlns:a16="http://schemas.microsoft.com/office/drawing/2014/main" val="2014788045"/>
                    </a:ext>
                  </a:extLst>
                </a:gridCol>
                <a:gridCol w="1325460">
                  <a:extLst>
                    <a:ext uri="{9D8B030D-6E8A-4147-A177-3AD203B41FA5}">
                      <a16:colId xmlns:a16="http://schemas.microsoft.com/office/drawing/2014/main" val="348828544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379059010"/>
                    </a:ext>
                  </a:extLst>
                </a:gridCol>
                <a:gridCol w="1326157">
                  <a:extLst>
                    <a:ext uri="{9D8B030D-6E8A-4147-A177-3AD203B41FA5}">
                      <a16:colId xmlns:a16="http://schemas.microsoft.com/office/drawing/2014/main" val="30033163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015293428"/>
                    </a:ext>
                  </a:extLst>
                </a:gridCol>
                <a:gridCol w="2146139">
                  <a:extLst>
                    <a:ext uri="{9D8B030D-6E8A-4147-A177-3AD203B41FA5}">
                      <a16:colId xmlns:a16="http://schemas.microsoft.com/office/drawing/2014/main" val="2940087552"/>
                    </a:ext>
                  </a:extLst>
                </a:gridCol>
              </a:tblGrid>
              <a:tr h="17605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Bruttoyksikkö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Nettoyksikkö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Taseyksikkö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Liikelaitos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Tytär-</a:t>
                      </a:r>
                      <a:br>
                        <a:rPr lang="fi-FI" dirty="0"/>
                      </a:br>
                      <a:r>
                        <a:rPr lang="fi-FI" dirty="0"/>
                        <a:t>yhteisöt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Osakkuus-yhteisö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Omistus-yhteys-yhteisö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Kunta-yhtymät </a:t>
                      </a:r>
                      <a:r>
                        <a:rPr lang="fi-FI" sz="1400" dirty="0"/>
                        <a:t>(yhtymä-valtuusto- ja yhtymä-kokous-mallit)</a:t>
                      </a:r>
                      <a:endParaRPr lang="fi-F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Hankinta-sopimus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Yhteinen virka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Vastuu-kuntamalli (</a:t>
                      </a:r>
                      <a:r>
                        <a:rPr lang="fi-FI" sz="1600" dirty="0" err="1"/>
                        <a:t>yt</a:t>
                      </a:r>
                      <a:r>
                        <a:rPr lang="fi-FI" sz="1600" dirty="0"/>
                        <a:t>-elin)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Ostopalvelut, ulkoistus, yksityistäminen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dirty="0"/>
                        <a:t>Palvelusetelit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i-FI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090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246B1B-7F36-4E74-BE73-615AD42856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669" y="1792247"/>
          <a:ext cx="9437614" cy="74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465">
                  <a:extLst>
                    <a:ext uri="{9D8B030D-6E8A-4147-A177-3AD203B41FA5}">
                      <a16:colId xmlns:a16="http://schemas.microsoft.com/office/drawing/2014/main" val="4169804451"/>
                    </a:ext>
                  </a:extLst>
                </a:gridCol>
                <a:gridCol w="2810312">
                  <a:extLst>
                    <a:ext uri="{9D8B030D-6E8A-4147-A177-3AD203B41FA5}">
                      <a16:colId xmlns:a16="http://schemas.microsoft.com/office/drawing/2014/main" val="52451426"/>
                    </a:ext>
                  </a:extLst>
                </a:gridCol>
                <a:gridCol w="2702698">
                  <a:extLst>
                    <a:ext uri="{9D8B030D-6E8A-4147-A177-3AD203B41FA5}">
                      <a16:colId xmlns:a16="http://schemas.microsoft.com/office/drawing/2014/main" val="2076535393"/>
                    </a:ext>
                  </a:extLst>
                </a:gridCol>
                <a:gridCol w="2146139">
                  <a:extLst>
                    <a:ext uri="{9D8B030D-6E8A-4147-A177-3AD203B41FA5}">
                      <a16:colId xmlns:a16="http://schemas.microsoft.com/office/drawing/2014/main" val="4198410962"/>
                    </a:ext>
                  </a:extLst>
                </a:gridCol>
              </a:tblGrid>
              <a:tr h="741679">
                <a:tc>
                  <a:txBody>
                    <a:bodyPr/>
                    <a:lstStyle/>
                    <a:p>
                      <a:r>
                        <a:rPr lang="fi-FI" sz="2000" dirty="0"/>
                        <a:t>Kunnan oma organisaatio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Yksityisoikeudelliset yhteisöt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Kuntien yhteis-toimintayksiköt (49§)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Markkinat ja kolmas sektori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788318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35C19EC-64BF-4840-A75F-9219EFF53AD8}"/>
              </a:ext>
            </a:extLst>
          </p:cNvPr>
          <p:cNvGraphicFramePr>
            <a:graphicFrameLocks noGrp="1"/>
          </p:cNvGraphicFramePr>
          <p:nvPr/>
        </p:nvGraphicFramePr>
        <p:xfrm>
          <a:off x="112660" y="4260117"/>
          <a:ext cx="94376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7613">
                  <a:extLst>
                    <a:ext uri="{9D8B030D-6E8A-4147-A177-3AD203B41FA5}">
                      <a16:colId xmlns:a16="http://schemas.microsoft.com/office/drawing/2014/main" val="2003072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Kuntastrategia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34248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BC4B8BA-F08A-4AC7-AF78-F0A46DAA3D2D}"/>
              </a:ext>
            </a:extLst>
          </p:cNvPr>
          <p:cNvGraphicFramePr>
            <a:graphicFrameLocks noGrp="1"/>
          </p:cNvGraphicFramePr>
          <p:nvPr/>
        </p:nvGraphicFramePr>
        <p:xfrm>
          <a:off x="100666" y="4573905"/>
          <a:ext cx="72816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646">
                  <a:extLst>
                    <a:ext uri="{9D8B030D-6E8A-4147-A177-3AD203B41FA5}">
                      <a16:colId xmlns:a16="http://schemas.microsoft.com/office/drawing/2014/main" val="2283253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Omistajapoliittinen ohjelma, muut ohjelmat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0127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F91DACFC-0E28-489F-8337-CD43F76DC35A}"/>
              </a:ext>
            </a:extLst>
          </p:cNvPr>
          <p:cNvGraphicFramePr>
            <a:graphicFrameLocks noGrp="1"/>
          </p:cNvGraphicFramePr>
          <p:nvPr/>
        </p:nvGraphicFramePr>
        <p:xfrm>
          <a:off x="100666" y="4944745"/>
          <a:ext cx="728164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1646">
                  <a:extLst>
                    <a:ext uri="{9D8B030D-6E8A-4147-A177-3AD203B41FA5}">
                      <a16:colId xmlns:a16="http://schemas.microsoft.com/office/drawing/2014/main" val="1541688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Kunnan talousarvio ja -suunnitelma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07586"/>
                  </a:ext>
                </a:extLst>
              </a:tr>
            </a:tbl>
          </a:graphicData>
        </a:graphic>
      </p:graphicFrame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D9D24DA-692D-455A-B912-6729B685DAF1}"/>
              </a:ext>
            </a:extLst>
          </p:cNvPr>
          <p:cNvGraphicFramePr>
            <a:graphicFrameLocks noGrp="1"/>
          </p:cNvGraphicFramePr>
          <p:nvPr/>
        </p:nvGraphicFramePr>
        <p:xfrm>
          <a:off x="100666" y="5315585"/>
          <a:ext cx="17784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468">
                  <a:extLst>
                    <a:ext uri="{9D8B030D-6E8A-4147-A177-3AD203B41FA5}">
                      <a16:colId xmlns:a16="http://schemas.microsoft.com/office/drawing/2014/main" val="2177432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Hallintosääntö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544362"/>
                  </a:ext>
                </a:extLst>
              </a:tr>
            </a:tbl>
          </a:graphicData>
        </a:graphic>
      </p:graphicFrame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CE06BC8-B239-4D78-A8EA-5333B286FFD6}"/>
              </a:ext>
            </a:extLst>
          </p:cNvPr>
          <p:cNvGraphicFramePr>
            <a:graphicFrameLocks noGrp="1"/>
          </p:cNvGraphicFramePr>
          <p:nvPr/>
        </p:nvGraphicFramePr>
        <p:xfrm>
          <a:off x="1031846" y="5686425"/>
          <a:ext cx="635046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466">
                  <a:extLst>
                    <a:ext uri="{9D8B030D-6E8A-4147-A177-3AD203B41FA5}">
                      <a16:colId xmlns:a16="http://schemas.microsoft.com/office/drawing/2014/main" val="2347718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dirty="0"/>
                        <a:t>Konserniohjeet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44368"/>
                  </a:ext>
                </a:extLst>
              </a:tr>
            </a:tbl>
          </a:graphicData>
        </a:graphic>
      </p:graphicFrame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3C4BE853-B143-4BC0-9E8A-D112E0764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88126"/>
              </p:ext>
            </p:extLst>
          </p:nvPr>
        </p:nvGraphicFramePr>
        <p:xfrm>
          <a:off x="4697834" y="6072431"/>
          <a:ext cx="26844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478">
                  <a:extLst>
                    <a:ext uri="{9D8B030D-6E8A-4147-A177-3AD203B41FA5}">
                      <a16:colId xmlns:a16="http://schemas.microsoft.com/office/drawing/2014/main" val="4092231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Perus- ja yhteistoimintasopimukset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7012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75F31E-98AE-4C4F-9CA2-9C7AC508BD5D}"/>
              </a:ext>
            </a:extLst>
          </p:cNvPr>
          <p:cNvGraphicFramePr>
            <a:graphicFrameLocks noGrp="1"/>
          </p:cNvGraphicFramePr>
          <p:nvPr/>
        </p:nvGraphicFramePr>
        <p:xfrm>
          <a:off x="7388811" y="5007825"/>
          <a:ext cx="21559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70">
                  <a:extLst>
                    <a:ext uri="{9D8B030D-6E8A-4147-A177-3AD203B41FA5}">
                      <a16:colId xmlns:a16="http://schemas.microsoft.com/office/drawing/2014/main" val="3388440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Kilpailuttaminen ja suorahankinta, sopimusehdot ja </a:t>
                      </a:r>
                    </a:p>
                    <a:p>
                      <a:r>
                        <a:rPr lang="fi-FI" dirty="0"/>
                        <a:t>-salkku, avustuskriteerit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195217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B6A57D74-9411-4525-B27C-F70D9FFA9458}"/>
              </a:ext>
            </a:extLst>
          </p:cNvPr>
          <p:cNvGraphicFramePr>
            <a:graphicFrameLocks noGrp="1"/>
          </p:cNvGraphicFramePr>
          <p:nvPr/>
        </p:nvGraphicFramePr>
        <p:xfrm>
          <a:off x="1585520" y="6057265"/>
          <a:ext cx="31123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314">
                  <a:extLst>
                    <a:ext uri="{9D8B030D-6E8A-4147-A177-3AD203B41FA5}">
                      <a16:colId xmlns:a16="http://schemas.microsoft.com/office/drawing/2014/main" val="1230080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Osakassopimus, yhtiöjärjestys, hallitus, tilintarkastus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041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95AEEF9-A591-4812-A96E-6F77D7497023}"/>
              </a:ext>
            </a:extLst>
          </p:cNvPr>
          <p:cNvSpPr/>
          <p:nvPr/>
        </p:nvSpPr>
        <p:spPr>
          <a:xfrm>
            <a:off x="100665" y="1483030"/>
            <a:ext cx="7288146" cy="30921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Omaehtoinen tuotanto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4A43E-F6D3-4EB4-ADBA-75A6778DC4D2}"/>
              </a:ext>
            </a:extLst>
          </p:cNvPr>
          <p:cNvSpPr/>
          <p:nvPr/>
        </p:nvSpPr>
        <p:spPr>
          <a:xfrm>
            <a:off x="7382312" y="1483029"/>
            <a:ext cx="2167205" cy="30921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Ostettu tuotanto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6D215D-DD2C-487A-BA74-405E88F2FB96}"/>
              </a:ext>
            </a:extLst>
          </p:cNvPr>
          <p:cNvSpPr/>
          <p:nvPr/>
        </p:nvSpPr>
        <p:spPr>
          <a:xfrm>
            <a:off x="9520865" y="6019312"/>
            <a:ext cx="1817007" cy="83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i-FI" sz="800" b="1" i="0" dirty="0">
                <a:solidFill>
                  <a:srgbClr val="FF0000"/>
                </a:solidFill>
                <a:effectLst/>
                <a:latin typeface="Work Sans"/>
              </a:rPr>
              <a:t>Hallintosääntö, 90 § </a:t>
            </a:r>
          </a:p>
          <a:p>
            <a:pPr algn="l"/>
            <a:r>
              <a:rPr lang="fi-FI" sz="800" b="0" i="0" dirty="0">
                <a:solidFill>
                  <a:srgbClr val="FF0000"/>
                </a:solidFill>
                <a:effectLst/>
                <a:latin typeface="Work Sans"/>
              </a:rPr>
              <a:t>Hallintosääntöön tulee 31.12.2021 mennessä sisällyttää määräykset sopimusten hallinnasta sekä tiedonhallinnan järjestämisestä.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5CD1F7-C0E4-195B-6D5F-7C1FCD76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4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B3B6A-B265-3F4D-BCE8-354DB0F1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EB5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OMA2 2024-2026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EB5C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4FE3-5D79-DF4E-A229-F91F9ECE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EB5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EB5C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159DFB-2C1A-9F43-B53E-90898CF3D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40940"/>
            <a:ext cx="2820056" cy="128376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Oppivelvollisuus, opiskelijahuolto </a:t>
            </a:r>
          </a:p>
          <a:p>
            <a:r>
              <a:rPr lang="fi-FI" dirty="0"/>
              <a:t>Aikuisten perusopetus, tutkintoon valmentava koulutus </a:t>
            </a:r>
            <a:br>
              <a:rPr lang="fi-FI" dirty="0"/>
            </a:br>
            <a:r>
              <a:rPr lang="fi-FI" dirty="0"/>
              <a:t>Lukiokoulutus, kaksoistutkinnot</a:t>
            </a:r>
            <a:br>
              <a:rPr lang="fi-FI" dirty="0"/>
            </a:br>
            <a:r>
              <a:rPr lang="fi-FI" dirty="0"/>
              <a:t>Kansanopistotoiminta </a:t>
            </a:r>
            <a:br>
              <a:rPr lang="fi-FI" dirty="0"/>
            </a:br>
            <a:r>
              <a:rPr lang="fi-FI" dirty="0"/>
              <a:t>Korkeakouluyhteistyö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B5E06E-F408-8040-8E6B-B6A86FA7DF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741707"/>
            <a:ext cx="2641618" cy="280414"/>
          </a:xfrm>
        </p:spPr>
        <p:txBody>
          <a:bodyPr/>
          <a:lstStyle/>
          <a:p>
            <a:r>
              <a:rPr lang="fi-FI" dirty="0"/>
              <a:t>Sivistys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B30D5-5C43-8A40-8D2B-A605111CE2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3"/>
            <a:ext cx="2641618" cy="109890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Lasten ja nuorten hyvinvointi</a:t>
            </a:r>
          </a:p>
          <a:p>
            <a:r>
              <a:rPr lang="fi-FI" dirty="0"/>
              <a:t>Nuorten työpajatoiminta</a:t>
            </a:r>
          </a:p>
          <a:p>
            <a:r>
              <a:rPr lang="fi-FI" dirty="0"/>
              <a:t>Kansalaisopistoyhteistyö</a:t>
            </a:r>
          </a:p>
          <a:p>
            <a:r>
              <a:rPr lang="fi-FI" dirty="0"/>
              <a:t>Maahanmuuttajien palvelut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2D747C-4424-1041-B404-39306BC4D4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Hyvinvointi ja osallisuus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32DFF0-585F-7441-BAB0-0031A50836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219791"/>
            <a:ext cx="2641618" cy="963256"/>
          </a:xfrm>
        </p:spPr>
        <p:txBody>
          <a:bodyPr/>
          <a:lstStyle/>
          <a:p>
            <a:r>
              <a:rPr lang="fi-FI" dirty="0"/>
              <a:t>Ohjaamo</a:t>
            </a:r>
            <a:br>
              <a:rPr lang="fi-FI" dirty="0"/>
            </a:br>
            <a:r>
              <a:rPr lang="fi-FI" dirty="0"/>
              <a:t>Maahanmuuttajien osaamiskeskus</a:t>
            </a:r>
          </a:p>
          <a:p>
            <a:r>
              <a:rPr lang="fi-FI" dirty="0"/>
              <a:t>TE-palvelut – työikäisten osaaminen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F6EFDD-9439-7C44-9575-92D7FF2F2C4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896175"/>
            <a:ext cx="2641618" cy="280414"/>
          </a:xfrm>
        </p:spPr>
        <p:txBody>
          <a:bodyPr/>
          <a:lstStyle/>
          <a:p>
            <a:r>
              <a:rPr lang="fi-FI" dirty="0"/>
              <a:t>Työllistyminen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49DB43-D9B6-E440-8AC9-ABFF4DDC42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458607" cy="963256"/>
          </a:xfrm>
        </p:spPr>
        <p:txBody>
          <a:bodyPr>
            <a:normAutofit/>
          </a:bodyPr>
          <a:lstStyle/>
          <a:p>
            <a:r>
              <a:rPr lang="fi-FI" dirty="0"/>
              <a:t>Yritysten henkilöstökoulutus</a:t>
            </a:r>
            <a:br>
              <a:rPr lang="fi-FI" dirty="0"/>
            </a:br>
            <a:r>
              <a:rPr lang="fi-FI" dirty="0"/>
              <a:t>Uuden henkilöstön rekrytointi Uusien yritysten houkuttelu kuntaan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57C895-ECAC-1248-84D3-1D8D3B66EA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699990"/>
            <a:ext cx="2804096" cy="413280"/>
          </a:xfrm>
        </p:spPr>
        <p:txBody>
          <a:bodyPr>
            <a:noAutofit/>
          </a:bodyPr>
          <a:lstStyle/>
          <a:p>
            <a:r>
              <a:rPr lang="fi-FI" dirty="0"/>
              <a:t>Aluekehitys ja yritysten osaava henkilöstö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EDF317-5DD6-CD43-9F31-EE85533C1E4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458607" cy="963256"/>
          </a:xfrm>
        </p:spPr>
        <p:txBody>
          <a:bodyPr/>
          <a:lstStyle/>
          <a:p>
            <a:r>
              <a:rPr lang="fi-FI" dirty="0"/>
              <a:t>Kuntien henkilöstökoulutus</a:t>
            </a:r>
          </a:p>
          <a:p>
            <a:r>
              <a:rPr lang="fi-FI" dirty="0"/>
              <a:t>Uuden henkilöstön rekrytointi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A736C2-7D5D-D547-9931-11E7501CED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4"/>
            <a:ext cx="2986376" cy="346055"/>
          </a:xfrm>
        </p:spPr>
        <p:txBody>
          <a:bodyPr>
            <a:normAutofit/>
          </a:bodyPr>
          <a:lstStyle/>
          <a:p>
            <a:r>
              <a:rPr lang="fi-FI" dirty="0"/>
              <a:t>Jäsenkuntien osaava henkilöstö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FBF383-B2DB-0147-9EB9-715E1437170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137575" cy="963256"/>
          </a:xfrm>
        </p:spPr>
        <p:txBody>
          <a:bodyPr/>
          <a:lstStyle/>
          <a:p>
            <a:r>
              <a:rPr lang="fi-FI" dirty="0"/>
              <a:t>Yhteiskäyttötilat </a:t>
            </a:r>
          </a:p>
          <a:p>
            <a:r>
              <a:rPr lang="fi-FI" dirty="0"/>
              <a:t>Tulevaisuuden rakentaminen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AE869-667C-AB4B-B4C2-DED2D4925C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i-FI" dirty="0"/>
              <a:t>Tila- ja kiinteistökehitys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F80E0B7-24A7-0742-B1F9-324C3739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475579"/>
            <a:ext cx="1608619" cy="963256"/>
          </a:xfrm>
        </p:spPr>
        <p:txBody>
          <a:bodyPr>
            <a:normAutofit/>
          </a:bodyPr>
          <a:lstStyle/>
          <a:p>
            <a:r>
              <a:rPr lang="fi-FI" dirty="0"/>
              <a:t>Yhteistyötä ja  strategisista kumppanuutta</a:t>
            </a:r>
          </a:p>
        </p:txBody>
      </p:sp>
      <p:pic>
        <p:nvPicPr>
          <p:cNvPr id="49" name="Kuvan paikkamerkki 48">
            <a:extLst>
              <a:ext uri="{FF2B5EF4-FFF2-40B4-BE49-F238E27FC236}">
                <a16:creationId xmlns:a16="http://schemas.microsoft.com/office/drawing/2014/main" id="{79794099-5967-3D1E-643C-C07B697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59" t="-42385" r="-62347" b="-36541"/>
          <a:stretch/>
        </p:blipFill>
        <p:spPr>
          <a:xfrm>
            <a:off x="4151162" y="2656573"/>
            <a:ext cx="1198800" cy="1198800"/>
          </a:xfrm>
        </p:spPr>
      </p:pic>
      <p:pic>
        <p:nvPicPr>
          <p:cNvPr id="51" name="Kuvan paikkamerkki 50">
            <a:extLst>
              <a:ext uri="{FF2B5EF4-FFF2-40B4-BE49-F238E27FC236}">
                <a16:creationId xmlns:a16="http://schemas.microsoft.com/office/drawing/2014/main" id="{616A811E-0359-4606-47D8-E47943DB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34" t="-44396" r="-43598" b="-44049"/>
          <a:stretch/>
        </p:blipFill>
        <p:spPr>
          <a:xfrm>
            <a:off x="4095990" y="4133850"/>
            <a:ext cx="1198800" cy="1198800"/>
          </a:xfrm>
        </p:spPr>
      </p:pic>
      <p:pic>
        <p:nvPicPr>
          <p:cNvPr id="59" name="Kuvan paikkamerkki 58">
            <a:extLst>
              <a:ext uri="{FF2B5EF4-FFF2-40B4-BE49-F238E27FC236}">
                <a16:creationId xmlns:a16="http://schemas.microsoft.com/office/drawing/2014/main" id="{22E9CEBF-963D-3BB5-AD9B-CCE645D1B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11" t="-39992" r="-52392" b="-28324"/>
          <a:stretch/>
        </p:blipFill>
        <p:spPr>
          <a:xfrm>
            <a:off x="5504580" y="4846082"/>
            <a:ext cx="1198800" cy="1198800"/>
          </a:xfrm>
        </p:spPr>
      </p:pic>
      <p:pic>
        <p:nvPicPr>
          <p:cNvPr id="53" name="Kuvan paikkamerkki 52">
            <a:extLst>
              <a:ext uri="{FF2B5EF4-FFF2-40B4-BE49-F238E27FC236}">
                <a16:creationId xmlns:a16="http://schemas.microsoft.com/office/drawing/2014/main" id="{E14652E3-D235-D0AD-D9DF-49F29784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01" t="-97545" r="-38101" b="-91924"/>
          <a:stretch/>
        </p:blipFill>
        <p:spPr>
          <a:xfrm>
            <a:off x="5504580" y="1849598"/>
            <a:ext cx="1198800" cy="1198800"/>
          </a:xfrm>
        </p:spPr>
      </p:pic>
      <p:pic>
        <p:nvPicPr>
          <p:cNvPr id="55" name="Kuvan paikkamerkki 54">
            <a:extLst>
              <a:ext uri="{FF2B5EF4-FFF2-40B4-BE49-F238E27FC236}">
                <a16:creationId xmlns:a16="http://schemas.microsoft.com/office/drawing/2014/main" id="{A7841BE8-97FF-3832-D626-D30C0182E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10" t="-66142" r="-57545" b="-49115"/>
          <a:stretch/>
        </p:blipFill>
        <p:spPr>
          <a:xfrm>
            <a:off x="6830026" y="2659034"/>
            <a:ext cx="1198800" cy="1198800"/>
          </a:xfrm>
        </p:spPr>
      </p:pic>
      <p:pic>
        <p:nvPicPr>
          <p:cNvPr id="57" name="Kuvan paikkamerkki 56">
            <a:extLst>
              <a:ext uri="{FF2B5EF4-FFF2-40B4-BE49-F238E27FC236}">
                <a16:creationId xmlns:a16="http://schemas.microsoft.com/office/drawing/2014/main" id="{FA34A5C8-79D3-C6B7-4DED-482487290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50" t="-67749" r="-58623" b="-62824"/>
          <a:stretch/>
        </p:blipFill>
        <p:spPr>
          <a:xfrm>
            <a:off x="6886905" y="4121047"/>
            <a:ext cx="1198800" cy="1198800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00E8A23B-4509-0C47-BCEE-92C31599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660"/>
            <a:ext cx="10697880" cy="1138870"/>
          </a:xfrm>
        </p:spPr>
        <p:txBody>
          <a:bodyPr/>
          <a:lstStyle/>
          <a:p>
            <a:r>
              <a:rPr lang="fi-FI" dirty="0"/>
              <a:t>Koulutuksen järjestäjän ja o</a:t>
            </a:r>
            <a:r>
              <a:rPr lang="fi-FI" sz="4000" spc="-4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mistajakuntien strategisen kumppanuuden eri ulottuvuuksista*</a:t>
            </a:r>
            <a:endParaRPr lang="fi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44BCC-52ED-AA94-E5C4-39636C417376}"/>
              </a:ext>
            </a:extLst>
          </p:cNvPr>
          <p:cNvSpPr txBox="1"/>
          <p:nvPr/>
        </p:nvSpPr>
        <p:spPr>
          <a:xfrm>
            <a:off x="3391270" y="6480699"/>
            <a:ext cx="31768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200" dirty="0"/>
              <a:t>*Esimerkkinä hyödynnetty KEUDAN toimintatapoja</a:t>
            </a:r>
          </a:p>
        </p:txBody>
      </p:sp>
    </p:spTree>
    <p:extLst>
      <p:ext uri="{BB962C8B-B14F-4D97-AF65-F5344CB8AC3E}">
        <p14:creationId xmlns:p14="http://schemas.microsoft.com/office/powerpoint/2010/main" val="29626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406E4E-ED09-C805-39F3-480863B599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438" y="1521502"/>
          <a:ext cx="8239052" cy="319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98297-65D0-9EF7-D940-AF47009A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8351" y="6424023"/>
            <a:ext cx="3677992" cy="346055"/>
          </a:xfrm>
        </p:spPr>
        <p:txBody>
          <a:bodyPr/>
          <a:lstStyle/>
          <a:p>
            <a:r>
              <a:rPr lang="fi-FI" dirty="0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855E-CA2D-54BB-8B38-95540A0D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17</a:t>
            </a:fld>
            <a:endParaRPr lang="fi-FI" dirty="0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7608E78-0A2D-5A0B-987B-7B0B8017C202}"/>
              </a:ext>
            </a:extLst>
          </p:cNvPr>
          <p:cNvSpPr/>
          <p:nvPr/>
        </p:nvSpPr>
        <p:spPr>
          <a:xfrm>
            <a:off x="740753" y="6260123"/>
            <a:ext cx="8264771" cy="20222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CC8AF1-C1DB-7C98-3AB8-F9A4CC95C0AA}"/>
              </a:ext>
            </a:extLst>
          </p:cNvPr>
          <p:cNvSpPr/>
          <p:nvPr/>
        </p:nvSpPr>
        <p:spPr>
          <a:xfrm>
            <a:off x="5729652" y="784144"/>
            <a:ext cx="6594326" cy="813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chemeClr val="tx1"/>
                </a:solidFill>
              </a:rPr>
              <a:t>Normiohjaus (järjestämislupa, ylläpitämisluvat, lainsäädäntö)</a:t>
            </a:r>
          </a:p>
          <a:p>
            <a:r>
              <a:rPr lang="fi-FI" sz="2000" dirty="0">
                <a:solidFill>
                  <a:schemeClr val="tx1"/>
                </a:solidFill>
              </a:rPr>
              <a:t>Resurssiohjaus (kannusteet, volyymit)</a:t>
            </a:r>
          </a:p>
          <a:p>
            <a:r>
              <a:rPr lang="fi-FI" sz="2000" dirty="0">
                <a:solidFill>
                  <a:schemeClr val="tx1"/>
                </a:solidFill>
              </a:rPr>
              <a:t>Vuoropuhelu, informaatio-ohjaus (tavoitteet, arviointi)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CAEF8E4-6559-1A6B-BA9D-772D43BA8756}"/>
              </a:ext>
            </a:extLst>
          </p:cNvPr>
          <p:cNvSpPr/>
          <p:nvPr/>
        </p:nvSpPr>
        <p:spPr>
          <a:xfrm rot="14123280">
            <a:off x="5105824" y="964444"/>
            <a:ext cx="535052" cy="811626"/>
          </a:xfrm>
          <a:prstGeom prst="upArrow">
            <a:avLst>
              <a:gd name="adj1" fmla="val 50000"/>
              <a:gd name="adj2" fmla="val 2206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91A1C9-30DB-5CCE-E3F1-687F694AB1AD}"/>
              </a:ext>
            </a:extLst>
          </p:cNvPr>
          <p:cNvSpPr/>
          <p:nvPr/>
        </p:nvSpPr>
        <p:spPr>
          <a:xfrm>
            <a:off x="5114102" y="4791808"/>
            <a:ext cx="2376944" cy="483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- yhteisöraportti</a:t>
            </a:r>
          </a:p>
          <a:p>
            <a:r>
              <a:rPr lang="fi-FI" b="1" dirty="0">
                <a:solidFill>
                  <a:schemeClr val="tx1"/>
                </a:solidFill>
              </a:rPr>
              <a:t>- kuntakierrokset</a:t>
            </a:r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A2F5EBA1-2A0D-3C91-ECF5-51337CBE7085}"/>
              </a:ext>
            </a:extLst>
          </p:cNvPr>
          <p:cNvSpPr/>
          <p:nvPr/>
        </p:nvSpPr>
        <p:spPr>
          <a:xfrm>
            <a:off x="4579051" y="4668382"/>
            <a:ext cx="535051" cy="95869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EACA33-FADC-9442-3C71-ED9FBF14880F}"/>
              </a:ext>
            </a:extLst>
          </p:cNvPr>
          <p:cNvSpPr/>
          <p:nvPr/>
        </p:nvSpPr>
        <p:spPr>
          <a:xfrm>
            <a:off x="9704881" y="4237725"/>
            <a:ext cx="2575043" cy="1820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kuntastrategia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omistajapoliittiset linjaukset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talousarviotavoitteet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konsernijohto, valmistelu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konserniohjeet 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tx1"/>
                </a:solidFill>
              </a:rPr>
              <a:t>yhteisöedustajien valinta ja ohjeistus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EA6AE9-7AC5-EE02-38E8-0CFFFFCE487B}"/>
              </a:ext>
            </a:extLst>
          </p:cNvPr>
          <p:cNvSpPr/>
          <p:nvPr/>
        </p:nvSpPr>
        <p:spPr>
          <a:xfrm>
            <a:off x="2541418" y="5473021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Karkkila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12FEE9-4961-9ADF-94B6-F682B6B530C3}"/>
              </a:ext>
            </a:extLst>
          </p:cNvPr>
          <p:cNvSpPr/>
          <p:nvPr/>
        </p:nvSpPr>
        <p:spPr>
          <a:xfrm>
            <a:off x="5928493" y="5473024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/>
              <a:t>Raase-pori</a:t>
            </a:r>
            <a:endParaRPr lang="fi-FI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3DAC65-881D-A4C0-1F1E-843903E18030}"/>
              </a:ext>
            </a:extLst>
          </p:cNvPr>
          <p:cNvSpPr/>
          <p:nvPr/>
        </p:nvSpPr>
        <p:spPr>
          <a:xfrm>
            <a:off x="1384710" y="5479231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Inkoo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43508C-E10B-CE60-7767-63B33CEC5826}"/>
              </a:ext>
            </a:extLst>
          </p:cNvPr>
          <p:cNvSpPr/>
          <p:nvPr/>
        </p:nvSpPr>
        <p:spPr>
          <a:xfrm>
            <a:off x="224053" y="5473021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Hanko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588BB9-1B6D-20D1-84D7-F4CB3A7940E5}"/>
              </a:ext>
            </a:extLst>
          </p:cNvPr>
          <p:cNvSpPr/>
          <p:nvPr/>
        </p:nvSpPr>
        <p:spPr>
          <a:xfrm>
            <a:off x="3698126" y="5473022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Kirkko-nummi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C79001-DFC1-6B9F-1056-C505DE6F4539}"/>
              </a:ext>
            </a:extLst>
          </p:cNvPr>
          <p:cNvSpPr/>
          <p:nvPr/>
        </p:nvSpPr>
        <p:spPr>
          <a:xfrm>
            <a:off x="4831812" y="5473023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Lohja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E40EB26-8536-9BC2-97A9-81FC0711A3FC}"/>
              </a:ext>
            </a:extLst>
          </p:cNvPr>
          <p:cNvSpPr/>
          <p:nvPr/>
        </p:nvSpPr>
        <p:spPr>
          <a:xfrm>
            <a:off x="7076591" y="5473024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Siuntio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D4B47-8A58-B92D-B2BB-308797154B75}"/>
              </a:ext>
            </a:extLst>
          </p:cNvPr>
          <p:cNvSpPr/>
          <p:nvPr/>
        </p:nvSpPr>
        <p:spPr>
          <a:xfrm>
            <a:off x="8230785" y="5473025"/>
            <a:ext cx="1083076" cy="683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Vihti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A07B13-B80C-54CE-C204-B5B95E5125BC}"/>
              </a:ext>
            </a:extLst>
          </p:cNvPr>
          <p:cNvSpPr/>
          <p:nvPr/>
        </p:nvSpPr>
        <p:spPr>
          <a:xfrm>
            <a:off x="2913335" y="6420585"/>
            <a:ext cx="4401534" cy="34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Omistajakuntien keskinäinen yhteydenpito</a:t>
            </a:r>
          </a:p>
        </p:txBody>
      </p:sp>
    </p:spTree>
    <p:extLst>
      <p:ext uri="{BB962C8B-B14F-4D97-AF65-F5344CB8AC3E}">
        <p14:creationId xmlns:p14="http://schemas.microsoft.com/office/powerpoint/2010/main" val="352092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79DFB-F234-D5D6-86DA-CE042318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0" y="840225"/>
            <a:ext cx="10697880" cy="1138870"/>
          </a:xfrm>
        </p:spPr>
        <p:txBody>
          <a:bodyPr/>
          <a:lstStyle/>
          <a:p>
            <a:r>
              <a:rPr lang="sv-FI" dirty="0"/>
              <a:t>Neuvottelumenettelyn roolit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BD7262-DE65-0027-CE9E-254A039F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E3B34A-F78E-EC5F-6B3B-E0408637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18</a:t>
            </a:fld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05A07E0-F827-80D9-4B6A-BF3BDC11D384}"/>
              </a:ext>
            </a:extLst>
          </p:cNvPr>
          <p:cNvSpPr/>
          <p:nvPr/>
        </p:nvSpPr>
        <p:spPr>
          <a:xfrm>
            <a:off x="725492" y="2873157"/>
            <a:ext cx="3903407" cy="18877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Strategiakauden ammatillisen koulutuksen tavoitteet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Tilannekuva koulutuksen järjestäjän toimintaympäristöstä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Indikaattoriaineisto koulutuksen järjestäjän toiminnasta ja taloudesta </a:t>
            </a:r>
          </a:p>
          <a:p>
            <a:pPr marL="285750" indent="-28575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5ECC7FE-A641-9433-42C3-8A01F4433367}"/>
              </a:ext>
            </a:extLst>
          </p:cNvPr>
          <p:cNvSpPr/>
          <p:nvPr/>
        </p:nvSpPr>
        <p:spPr>
          <a:xfrm>
            <a:off x="6004860" y="1643199"/>
            <a:ext cx="3903407" cy="18877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i-FI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Analyysi omasta toiminnasta ja strategisista tavoitteita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Ehdotus strategisista tavoitteista 4 vuodelle 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Indikaattorit tavoitteiden saavuttamisen kuvaamiseen </a:t>
            </a:r>
          </a:p>
          <a:p>
            <a:pPr marL="285750" indent="-28575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FI" dirty="0">
              <a:latin typeface="Calibri" panose="020F0502020204030204" pitchFamily="34" charset="0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44EA32BE-D84C-46EE-E9C5-1D4685DD4690}"/>
              </a:ext>
            </a:extLst>
          </p:cNvPr>
          <p:cNvSpPr/>
          <p:nvPr/>
        </p:nvSpPr>
        <p:spPr>
          <a:xfrm>
            <a:off x="5975758" y="4277466"/>
            <a:ext cx="3903407" cy="18877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fi-FI" sz="1800" dirty="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Alueiden näkökulma tavoitteissa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Omistajien intressi (kunnat)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Calibri" panose="020F0502020204030204" pitchFamily="34" charset="0"/>
              </a:rPr>
              <a:t>K</a:t>
            </a:r>
            <a:r>
              <a:rPr lang="fi-FI" sz="1600" dirty="0">
                <a:effectLst/>
                <a:latin typeface="Calibri" panose="020F0502020204030204" pitchFamily="34" charset="0"/>
              </a:rPr>
              <a:t>untien elinvoimanäkökulma näkyväksi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latin typeface="Calibri" panose="020F0502020204030204" pitchFamily="34" charset="0"/>
              </a:rPr>
              <a:t>Miten yhteensovitetaan kansalliset ja alueelliset tavoitteet?</a:t>
            </a:r>
          </a:p>
          <a:p>
            <a:pPr marL="285750" indent="-28575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422D41A-2F8E-87EC-85EA-3866F71EBBE4}"/>
              </a:ext>
            </a:extLst>
          </p:cNvPr>
          <p:cNvSpPr txBox="1"/>
          <p:nvPr/>
        </p:nvSpPr>
        <p:spPr>
          <a:xfrm>
            <a:off x="838200" y="2504848"/>
            <a:ext cx="3487994" cy="276999"/>
          </a:xfrm>
          <a:prstGeom prst="rect">
            <a:avLst/>
          </a:prstGeom>
          <a:solidFill>
            <a:srgbClr val="A0A0A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Opetus- ja kulttuuriministeriö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536AE7C-76E9-72DD-8D2F-34C57739A8B9}"/>
              </a:ext>
            </a:extLst>
          </p:cNvPr>
          <p:cNvSpPr txBox="1"/>
          <p:nvPr/>
        </p:nvSpPr>
        <p:spPr>
          <a:xfrm>
            <a:off x="6004860" y="1303502"/>
            <a:ext cx="2273902" cy="276999"/>
          </a:xfrm>
          <a:prstGeom prst="rect">
            <a:avLst/>
          </a:prstGeom>
          <a:solidFill>
            <a:srgbClr val="A0A0A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Koulutuksen järjestäjä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B1139E7-D3A9-220C-083C-F5EE9A94869E}"/>
              </a:ext>
            </a:extLst>
          </p:cNvPr>
          <p:cNvSpPr txBox="1"/>
          <p:nvPr/>
        </p:nvSpPr>
        <p:spPr>
          <a:xfrm>
            <a:off x="6676103" y="3843635"/>
            <a:ext cx="2273902" cy="276999"/>
          </a:xfrm>
          <a:prstGeom prst="rect">
            <a:avLst/>
          </a:prstGeom>
          <a:solidFill>
            <a:srgbClr val="A0A0A0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Omistajakunnat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8550CAD-7B24-4037-5097-1462BF07D9AD}"/>
              </a:ext>
            </a:extLst>
          </p:cNvPr>
          <p:cNvSpPr txBox="1"/>
          <p:nvPr/>
        </p:nvSpPr>
        <p:spPr>
          <a:xfrm>
            <a:off x="936330" y="5879275"/>
            <a:ext cx="32620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 dirty="0"/>
              <a:t>(Ville Heinonen (OKM) 25.4.2024)</a:t>
            </a:r>
          </a:p>
        </p:txBody>
      </p:sp>
      <p:sp>
        <p:nvSpPr>
          <p:cNvPr id="17" name="Nuoli: Ylös 16">
            <a:extLst>
              <a:ext uri="{FF2B5EF4-FFF2-40B4-BE49-F238E27FC236}">
                <a16:creationId xmlns:a16="http://schemas.microsoft.com/office/drawing/2014/main" id="{584F1DAC-2D17-B8D0-D249-A710B09EB2A5}"/>
              </a:ext>
            </a:extLst>
          </p:cNvPr>
          <p:cNvSpPr/>
          <p:nvPr/>
        </p:nvSpPr>
        <p:spPr>
          <a:xfrm>
            <a:off x="8868697" y="3448744"/>
            <a:ext cx="484632" cy="720726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3335090D-8DE9-C1FF-E640-660A279CDBCB}"/>
              </a:ext>
            </a:extLst>
          </p:cNvPr>
          <p:cNvSpPr/>
          <p:nvPr/>
        </p:nvSpPr>
        <p:spPr>
          <a:xfrm>
            <a:off x="6191471" y="3523328"/>
            <a:ext cx="484632" cy="75413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Vasen-oikea 18">
            <a:extLst>
              <a:ext uri="{FF2B5EF4-FFF2-40B4-BE49-F238E27FC236}">
                <a16:creationId xmlns:a16="http://schemas.microsoft.com/office/drawing/2014/main" id="{5285BF7B-0A90-D431-D4A7-1EA5A778730C}"/>
              </a:ext>
            </a:extLst>
          </p:cNvPr>
          <p:cNvSpPr/>
          <p:nvPr/>
        </p:nvSpPr>
        <p:spPr>
          <a:xfrm>
            <a:off x="4788310" y="2873157"/>
            <a:ext cx="1101213" cy="35182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C1CA25F6-75C3-2A1C-3FBB-6E339FCD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D5DB-7DD2-4898-A231-F3B314027664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66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1B9B9-67E2-FE47-1510-D0A754184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0ADBB7-246F-2BFC-55B9-7CEBAF66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OMA2 2024-2026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E3D324A-C6B9-5B07-B3B3-AC68AE37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03E0-7E21-681E-5586-D674B1F9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7895-18EB-4D47-BD1A-63553D884762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0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2D13-8072-DC79-27BE-6C596B74D3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Hankkeen esittely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FB8B8-2DF4-2BE5-BF5F-E1B4CB41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8311-8DA2-999C-6B62-03A9F85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142BD6-2F8C-029B-51DD-0967CA14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2E54-7F48-45B0-A445-62B8AAC69398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70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8472" y="351887"/>
            <a:ext cx="10319487" cy="741929"/>
          </a:xfrm>
        </p:spPr>
        <p:txBody>
          <a:bodyPr/>
          <a:lstStyle/>
          <a:p>
            <a:r>
              <a:rPr lang="fi-FI" dirty="0"/>
              <a:t>Toiminnanohjauksen kokonaisuus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63" y="1246909"/>
            <a:ext cx="10224654" cy="5162204"/>
          </a:xfrm>
          <a:prstGeom prst="rect">
            <a:avLst/>
          </a:prstGeom>
        </p:spPr>
      </p:pic>
      <p:sp>
        <p:nvSpPr>
          <p:cNvPr id="7" name="Kuvatekstiellipsi 6"/>
          <p:cNvSpPr/>
          <p:nvPr/>
        </p:nvSpPr>
        <p:spPr>
          <a:xfrm>
            <a:off x="290944" y="3466407"/>
            <a:ext cx="1408901" cy="1140762"/>
          </a:xfrm>
          <a:prstGeom prst="wedgeEllipseCallout">
            <a:avLst>
              <a:gd name="adj1" fmla="val 122103"/>
              <a:gd name="adj2" fmla="val -33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/>
              <a:t>Nykyisin </a:t>
            </a:r>
            <a:r>
              <a:rPr lang="fi-FI" sz="1050" dirty="0" err="1"/>
              <a:t>sattumanva-raista</a:t>
            </a:r>
            <a:r>
              <a:rPr lang="fi-FI" sz="1050" dirty="0"/>
              <a:t> ja organisoima-</a:t>
            </a:r>
          </a:p>
          <a:p>
            <a:pPr algn="ctr"/>
            <a:r>
              <a:rPr lang="fi-FI" sz="1050" dirty="0" err="1"/>
              <a:t>tonta</a:t>
            </a:r>
            <a:endParaRPr lang="fi-FI" sz="10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91170-82B7-31E2-C7CE-54005307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2CA2-722F-4949-ACDD-422C6D7CB213}" type="datetime1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C6C28-3EBF-163A-EB34-B274016E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55EE-C03B-A506-DFE3-EFB70699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E456-4F78-4F7D-BD4D-F39F947BFB0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48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0ECB-A440-B04D-9DD8-5DEAE047B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B3BF-9EE6-8345-B9DF-6FFDB1E5B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i-FI" dirty="0"/>
              <a:t>Markku Pyykkölä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FF6FC-3544-7A4D-B6FC-8BBAB9F99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i-FI" dirty="0"/>
              <a:t>Johtava konsultti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A8AFE-E881-0045-80BF-65D5E6CD94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markku.pyykkola@fcg.fi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DD4354-7402-A144-877B-86B0000E7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0500 442 761</a:t>
            </a:r>
          </a:p>
        </p:txBody>
      </p:sp>
    </p:spTree>
    <p:extLst>
      <p:ext uri="{BB962C8B-B14F-4D97-AF65-F5344CB8AC3E}">
        <p14:creationId xmlns:p14="http://schemas.microsoft.com/office/powerpoint/2010/main" val="28273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A70629D-0C58-4B83-9189-74CCF87E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36" y="135275"/>
            <a:ext cx="10515600" cy="773445"/>
          </a:xfrm>
        </p:spPr>
        <p:txBody>
          <a:bodyPr/>
          <a:lstStyle/>
          <a:p>
            <a:r>
              <a:rPr lang="fi-FI" dirty="0"/>
              <a:t>Verkoston tuki osallistujille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857E93-6C14-423D-8A27-4265C5484DAA}"/>
              </a:ext>
            </a:extLst>
          </p:cNvPr>
          <p:cNvSpPr txBox="1">
            <a:spLocks/>
          </p:cNvSpPr>
          <p:nvPr/>
        </p:nvSpPr>
        <p:spPr>
          <a:xfrm>
            <a:off x="864836" y="1412776"/>
            <a:ext cx="4825752" cy="2244976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16000" rIns="216000" bIns="21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Tx/>
              <a:buNone/>
              <a:defRPr sz="2000" kern="1200">
                <a:solidFill>
                  <a:schemeClr val="tx1"/>
                </a:solidFill>
                <a:latin typeface="Work Sans SemiBold" panose="00000700000000000000" pitchFamily="2" charset="0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Tilannekuva-analyysi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9DC679C1-0453-41D1-A4E5-5C87B2F8AD4C}"/>
              </a:ext>
            </a:extLst>
          </p:cNvPr>
          <p:cNvSpPr txBox="1">
            <a:spLocks/>
          </p:cNvSpPr>
          <p:nvPr/>
        </p:nvSpPr>
        <p:spPr>
          <a:xfrm>
            <a:off x="864836" y="3914828"/>
            <a:ext cx="4825752" cy="2244976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16000" rIns="216000" bIns="21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Tx/>
              <a:buNone/>
              <a:defRPr sz="2000" kern="1200">
                <a:solidFill>
                  <a:schemeClr val="tx1"/>
                </a:solidFill>
                <a:latin typeface="Work Sans SemiBold" panose="00000700000000000000" pitchFamily="2" charset="0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Organisaation oma kehittäminen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A8E2995-CD5F-4B79-AEEB-4F6556DA652B}"/>
              </a:ext>
            </a:extLst>
          </p:cNvPr>
          <p:cNvSpPr txBox="1">
            <a:spLocks/>
          </p:cNvSpPr>
          <p:nvPr/>
        </p:nvSpPr>
        <p:spPr>
          <a:xfrm>
            <a:off x="5978620" y="1412776"/>
            <a:ext cx="4825752" cy="2244976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16000" rIns="216000" bIns="21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Tx/>
              <a:buNone/>
              <a:defRPr sz="2000" kern="1200">
                <a:solidFill>
                  <a:schemeClr val="tx1"/>
                </a:solidFill>
                <a:latin typeface="Work Sans SemiBold" panose="00000700000000000000" pitchFamily="2" charset="0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Verkostoseminaarit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40FD9C0-68CE-4E32-A534-68A8141078EF}"/>
              </a:ext>
            </a:extLst>
          </p:cNvPr>
          <p:cNvSpPr txBox="1">
            <a:spLocks/>
          </p:cNvSpPr>
          <p:nvPr/>
        </p:nvSpPr>
        <p:spPr>
          <a:xfrm>
            <a:off x="5978620" y="3914828"/>
            <a:ext cx="4825752" cy="2250476"/>
          </a:xfrm>
          <a:prstGeom prst="rect">
            <a:avLst/>
          </a:prstGeom>
          <a:solidFill>
            <a:schemeClr val="accent2"/>
          </a:solidFill>
        </p:spPr>
        <p:txBody>
          <a:bodyPr vert="horz" lIns="216000" tIns="216000" rIns="216000" bIns="21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3"/>
              </a:buClr>
              <a:buFontTx/>
              <a:buNone/>
              <a:defRPr sz="2000" kern="1200">
                <a:solidFill>
                  <a:schemeClr val="tx1"/>
                </a:solidFill>
                <a:latin typeface="Work Sans SemiBold" panose="00000700000000000000" pitchFamily="2" charset="0"/>
                <a:ea typeface="+mn-ea"/>
                <a:cs typeface="+mn-cs"/>
              </a:defRPr>
            </a:lvl1pPr>
            <a:lvl2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just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accent3"/>
              </a:buClr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23468"/>
              </a:buClr>
              <a:buSzTx/>
              <a:buFontTx/>
              <a:buNone/>
              <a:tabLst/>
              <a:defRPr/>
            </a:pPr>
            <a:r>
              <a:rPr lang="fi-FI" sz="3200" b="1" dirty="0">
                <a:solidFill>
                  <a:srgbClr val="FFFFFF"/>
                </a:solidFill>
                <a:latin typeface="Calibri" panose="020F0502020204030204"/>
              </a:rPr>
              <a:t>Pyöreä pöytä</a:t>
            </a:r>
            <a:endParaRPr kumimoji="0" lang="fi-FI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Telescope with solid fill">
            <a:extLst>
              <a:ext uri="{FF2B5EF4-FFF2-40B4-BE49-F238E27FC236}">
                <a16:creationId xmlns:a16="http://schemas.microsoft.com/office/drawing/2014/main" id="{459090D1-5329-47D7-A674-319A1EAB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44744" y="1871217"/>
            <a:ext cx="1571839" cy="1571839"/>
          </a:xfrm>
          <a:prstGeom prst="rect">
            <a:avLst/>
          </a:prstGeom>
        </p:spPr>
      </p:pic>
      <p:pic>
        <p:nvPicPr>
          <p:cNvPr id="14" name="Graphic 13" descr="Network with solid fill">
            <a:extLst>
              <a:ext uri="{FF2B5EF4-FFF2-40B4-BE49-F238E27FC236}">
                <a16:creationId xmlns:a16="http://schemas.microsoft.com/office/drawing/2014/main" id="{85E3057F-75EC-4CEB-BD08-98523C8AA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8978" y="1787727"/>
            <a:ext cx="1812537" cy="1812537"/>
          </a:xfrm>
          <a:prstGeom prst="rect">
            <a:avLst/>
          </a:prstGeom>
        </p:spPr>
      </p:pic>
      <p:pic>
        <p:nvPicPr>
          <p:cNvPr id="16" name="Graphic 15" descr="Business Growth with solid fill">
            <a:extLst>
              <a:ext uri="{FF2B5EF4-FFF2-40B4-BE49-F238E27FC236}">
                <a16:creationId xmlns:a16="http://schemas.microsoft.com/office/drawing/2014/main" id="{F830A2AA-CCE4-4CCD-8152-8F9312B4D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5983" y="4509120"/>
            <a:ext cx="1469363" cy="1469363"/>
          </a:xfrm>
          <a:prstGeom prst="rect">
            <a:avLst/>
          </a:prstGeom>
        </p:spPr>
      </p:pic>
      <p:pic>
        <p:nvPicPr>
          <p:cNvPr id="20" name="Graphic 19" descr="Group with solid fill">
            <a:extLst>
              <a:ext uri="{FF2B5EF4-FFF2-40B4-BE49-F238E27FC236}">
                <a16:creationId xmlns:a16="http://schemas.microsoft.com/office/drawing/2014/main" id="{F1136BF8-99B7-423B-97F3-316F75F7C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78" y="4659097"/>
            <a:ext cx="1469363" cy="1469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8C9A91-46CD-7E1C-0A1A-D5A41ACA392A}"/>
              </a:ext>
            </a:extLst>
          </p:cNvPr>
          <p:cNvSpPr txBox="1"/>
          <p:nvPr/>
        </p:nvSpPr>
        <p:spPr>
          <a:xfrm>
            <a:off x="1087882" y="2416996"/>
            <a:ext cx="27040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Organisaatio- ja aluekohtaista analyysi- ja vertailutietoa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B94D0-8E74-A2AD-ADDB-070DBC8F5CB4}"/>
              </a:ext>
            </a:extLst>
          </p:cNvPr>
          <p:cNvSpPr txBox="1"/>
          <p:nvPr/>
        </p:nvSpPr>
        <p:spPr>
          <a:xfrm>
            <a:off x="6182116" y="2391092"/>
            <a:ext cx="2704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Vuosittaiset ammatillisen ja poliittisen johdon seminaarit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15A9E-DF3A-4175-59FC-18248E7A3177}"/>
              </a:ext>
            </a:extLst>
          </p:cNvPr>
          <p:cNvSpPr txBox="1"/>
          <p:nvPr/>
        </p:nvSpPr>
        <p:spPr>
          <a:xfrm>
            <a:off x="1140739" y="5243801"/>
            <a:ext cx="27040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Järjestäjäkohtaiset työpajat yhteensä 4kpl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23EF7-E16A-F0F0-7901-A39C4087D420}"/>
              </a:ext>
            </a:extLst>
          </p:cNvPr>
          <p:cNvSpPr txBox="1"/>
          <p:nvPr/>
        </p:nvSpPr>
        <p:spPr>
          <a:xfrm>
            <a:off x="6122636" y="5168225"/>
            <a:ext cx="270400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Yhdyshenkilöiden pyöreän pöydän tilaisuudet lukukausittain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A4624FB-66E7-93EF-C271-2C3C593D7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131" y="6347386"/>
            <a:ext cx="2919793" cy="365125"/>
          </a:xfrm>
        </p:spPr>
        <p:txBody>
          <a:bodyPr/>
          <a:lstStyle/>
          <a:p>
            <a:r>
              <a:rPr lang="fi-FI"/>
              <a:t>OMA2 2024-2026</a:t>
            </a:r>
            <a:endParaRPr lang="fi-FI" dirty="0"/>
          </a:p>
        </p:txBody>
      </p:sp>
      <p:pic>
        <p:nvPicPr>
          <p:cNvPr id="17" name="Kuva 6">
            <a:extLst>
              <a:ext uri="{FF2B5EF4-FFF2-40B4-BE49-F238E27FC236}">
                <a16:creationId xmlns:a16="http://schemas.microsoft.com/office/drawing/2014/main" id="{4B80BD8B-80DC-F083-9E2E-5BFDE730FB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2" y="6430184"/>
            <a:ext cx="655443" cy="218597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9A6A7C-01CF-4D33-6CAD-55973CC6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t>3</a:t>
            </a:fld>
            <a:endParaRPr lang="fi-FI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AC34480-E383-ED9B-3DAF-EE31D8B12534}"/>
              </a:ext>
            </a:extLst>
          </p:cNvPr>
          <p:cNvSpPr/>
          <p:nvPr/>
        </p:nvSpPr>
        <p:spPr>
          <a:xfrm>
            <a:off x="2920753" y="5628443"/>
            <a:ext cx="2361461" cy="122955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OMAT?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DD163-2203-C5D9-8677-BA923CE3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9EC-D24D-4A1B-8DDC-50FA56FCF4D2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9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45489"/>
            <a:ext cx="10515600" cy="466562"/>
          </a:xfrm>
        </p:spPr>
        <p:txBody>
          <a:bodyPr>
            <a:noAutofit/>
          </a:bodyPr>
          <a:lstStyle/>
          <a:p>
            <a:pPr algn="ctr"/>
            <a:r>
              <a:rPr lang="fi-FI" sz="3200" dirty="0"/>
              <a:t>Koko verkostohankkeen aikataulu</a:t>
            </a: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209610" y="728834"/>
          <a:ext cx="11772767" cy="533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2752">
                  <a:extLst>
                    <a:ext uri="{9D8B030D-6E8A-4147-A177-3AD203B41FA5}">
                      <a16:colId xmlns:a16="http://schemas.microsoft.com/office/drawing/2014/main" val="3712279470"/>
                    </a:ext>
                  </a:extLst>
                </a:gridCol>
                <a:gridCol w="4078543">
                  <a:extLst>
                    <a:ext uri="{9D8B030D-6E8A-4147-A177-3AD203B41FA5}">
                      <a16:colId xmlns:a16="http://schemas.microsoft.com/office/drawing/2014/main" val="1972453483"/>
                    </a:ext>
                  </a:extLst>
                </a:gridCol>
                <a:gridCol w="3151472">
                  <a:extLst>
                    <a:ext uri="{9D8B030D-6E8A-4147-A177-3AD203B41FA5}">
                      <a16:colId xmlns:a16="http://schemas.microsoft.com/office/drawing/2014/main" val="3267838460"/>
                    </a:ext>
                  </a:extLst>
                </a:gridCol>
              </a:tblGrid>
              <a:tr h="458362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8392983"/>
                  </a:ext>
                </a:extLst>
              </a:tr>
              <a:tr h="1887848">
                <a:tc gridSpan="3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51876"/>
                  </a:ext>
                </a:extLst>
              </a:tr>
              <a:tr h="2990177">
                <a:tc gridSpan="3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786755"/>
                  </a:ext>
                </a:extLst>
              </a:tr>
            </a:tbl>
          </a:graphicData>
        </a:graphic>
      </p:graphicFrame>
      <p:sp>
        <p:nvSpPr>
          <p:cNvPr id="6" name="Pyöristetty suorakulmio 5"/>
          <p:cNvSpPr/>
          <p:nvPr/>
        </p:nvSpPr>
        <p:spPr>
          <a:xfrm>
            <a:off x="1436646" y="1594093"/>
            <a:ext cx="1872928" cy="792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Ammatillisen ja poliittisen johdon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seminaari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lang="fi-FI" sz="1200" dirty="0">
                <a:solidFill>
                  <a:srgbClr val="002E63"/>
                </a:solidFill>
                <a:highlight>
                  <a:srgbClr val="00FF00"/>
                </a:highlight>
                <a:latin typeface="Verdana"/>
              </a:rPr>
              <a:t>5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highlight>
                  <a:srgbClr val="00FF00"/>
                </a:highlight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fi-FI" sz="1200" dirty="0">
                <a:solidFill>
                  <a:srgbClr val="002E63"/>
                </a:solidFill>
                <a:highlight>
                  <a:srgbClr val="00FF00"/>
                </a:highlight>
                <a:latin typeface="Verdana"/>
              </a:rPr>
              <a:t>6</a:t>
            </a:r>
            <a:r>
              <a:rPr lang="fi-FI" sz="1200" dirty="0">
                <a:solidFill>
                  <a:srgbClr val="002E63"/>
                </a:solidFill>
                <a:latin typeface="Verdana"/>
              </a:rPr>
              <a:t>.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2024 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966688" y="4178083"/>
            <a:ext cx="1800137" cy="743289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Järjestäjäkohtainen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työpaja 1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209610" y="2639980"/>
            <a:ext cx="11772767" cy="10772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Strategisen kumppanuuden kehittäjäverkosto (yhteyshenkilöt)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5555448" y="1601818"/>
            <a:ext cx="2088231" cy="8299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Ammatillisen ja poliittisen johdon seminaari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S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yksy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2025</a:t>
            </a:r>
          </a:p>
        </p:txBody>
      </p:sp>
      <p:sp>
        <p:nvSpPr>
          <p:cNvPr id="23" name="Pyöristetty suorakulmio 14">
            <a:extLst>
              <a:ext uri="{FF2B5EF4-FFF2-40B4-BE49-F238E27FC236}">
                <a16:creationId xmlns:a16="http://schemas.microsoft.com/office/drawing/2014/main" id="{F2CCAA24-0677-4FCF-9A68-52F910A2D2B6}"/>
              </a:ext>
            </a:extLst>
          </p:cNvPr>
          <p:cNvSpPr/>
          <p:nvPr/>
        </p:nvSpPr>
        <p:spPr>
          <a:xfrm>
            <a:off x="203678" y="2965552"/>
            <a:ext cx="1232968" cy="649818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rgbClr val="002E63"/>
                </a:solidFill>
                <a:latin typeface="Verdana"/>
              </a:rPr>
              <a:t>Kick-off</a:t>
            </a:r>
            <a:endParaRPr lang="fi-FI" sz="1200" dirty="0">
              <a:solidFill>
                <a:srgbClr val="002E63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1.2.2024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Klo 13-16</a:t>
            </a:r>
          </a:p>
        </p:txBody>
      </p:sp>
      <p:sp>
        <p:nvSpPr>
          <p:cNvPr id="24" name="Pyöristetty suorakulmio 14">
            <a:extLst>
              <a:ext uri="{FF2B5EF4-FFF2-40B4-BE49-F238E27FC236}">
                <a16:creationId xmlns:a16="http://schemas.microsoft.com/office/drawing/2014/main" id="{CC9F21FF-1D37-49E0-B7F5-045F06DDE6D1}"/>
              </a:ext>
            </a:extLst>
          </p:cNvPr>
          <p:cNvSpPr/>
          <p:nvPr/>
        </p:nvSpPr>
        <p:spPr>
          <a:xfrm>
            <a:off x="3806427" y="2955383"/>
            <a:ext cx="1656184" cy="649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Pyöreä pöytä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Syksy 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31.10.2024</a:t>
            </a:r>
          </a:p>
        </p:txBody>
      </p:sp>
      <p:sp>
        <p:nvSpPr>
          <p:cNvPr id="25" name="Pyöristetty suorakulmio 14">
            <a:extLst>
              <a:ext uri="{FF2B5EF4-FFF2-40B4-BE49-F238E27FC236}">
                <a16:creationId xmlns:a16="http://schemas.microsoft.com/office/drawing/2014/main" id="{5EF3B2BB-A0B3-4486-8FFF-FC56FA0217EE}"/>
              </a:ext>
            </a:extLst>
          </p:cNvPr>
          <p:cNvSpPr/>
          <p:nvPr/>
        </p:nvSpPr>
        <p:spPr>
          <a:xfrm>
            <a:off x="5866828" y="2972914"/>
            <a:ext cx="1656184" cy="649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Pyöreä pöytä 3</a:t>
            </a:r>
            <a:endParaRPr lang="fi-FI" sz="1200" dirty="0">
              <a:solidFill>
                <a:srgbClr val="002E63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Kevät 2025</a:t>
            </a:r>
          </a:p>
        </p:txBody>
      </p:sp>
      <p:sp>
        <p:nvSpPr>
          <p:cNvPr id="26" name="Pyöristetty suorakulmio 14">
            <a:extLst>
              <a:ext uri="{FF2B5EF4-FFF2-40B4-BE49-F238E27FC236}">
                <a16:creationId xmlns:a16="http://schemas.microsoft.com/office/drawing/2014/main" id="{3209D66B-1D6B-4C93-832E-013747BD08C8}"/>
              </a:ext>
            </a:extLst>
          </p:cNvPr>
          <p:cNvSpPr/>
          <p:nvPr/>
        </p:nvSpPr>
        <p:spPr>
          <a:xfrm>
            <a:off x="7927229" y="2974754"/>
            <a:ext cx="1656184" cy="649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Pyöreä pöytä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Syksy 2025</a:t>
            </a:r>
          </a:p>
        </p:txBody>
      </p:sp>
      <p:sp>
        <p:nvSpPr>
          <p:cNvPr id="27" name="Pyöristetty suorakulmio 14">
            <a:extLst>
              <a:ext uri="{FF2B5EF4-FFF2-40B4-BE49-F238E27FC236}">
                <a16:creationId xmlns:a16="http://schemas.microsoft.com/office/drawing/2014/main" id="{53435517-CD12-4749-93F3-A20412B589DE}"/>
              </a:ext>
            </a:extLst>
          </p:cNvPr>
          <p:cNvSpPr/>
          <p:nvPr/>
        </p:nvSpPr>
        <p:spPr>
          <a:xfrm>
            <a:off x="9947205" y="2955383"/>
            <a:ext cx="1656184" cy="649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Pyöreä pöytä 5</a:t>
            </a:r>
            <a:endParaRPr lang="fi-FI" sz="1200" dirty="0">
              <a:solidFill>
                <a:srgbClr val="002E63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Kevät 2026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36DB101-9DE7-4D41-9C29-9DC3241E647D}"/>
              </a:ext>
            </a:extLst>
          </p:cNvPr>
          <p:cNvSpPr txBox="1"/>
          <p:nvPr/>
        </p:nvSpPr>
        <p:spPr>
          <a:xfrm>
            <a:off x="203678" y="5072641"/>
            <a:ext cx="11772767" cy="9925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1" dirty="0">
                <a:solidFill>
                  <a:srgbClr val="002E63"/>
                </a:solidFill>
                <a:latin typeface="Verdana"/>
              </a:rPr>
              <a:t>Selvitys alueiden tilanteesta sekä vertailuanalyysit ja tietotuki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3485D-9B54-4BEF-9172-DB62A8BFB923}"/>
              </a:ext>
            </a:extLst>
          </p:cNvPr>
          <p:cNvSpPr txBox="1"/>
          <p:nvPr/>
        </p:nvSpPr>
        <p:spPr>
          <a:xfrm>
            <a:off x="2503074" y="3791183"/>
            <a:ext cx="816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Verdana" panose="020B0604030504040204" pitchFamily="34" charset="0"/>
                <a:ea typeface="Verdana" panose="020B0604030504040204" pitchFamily="34" charset="0"/>
              </a:rPr>
              <a:t>Alueellinen kehittäminen – neljä työpajaa per alue (yht. n.40-60 kpl)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AA3775-6297-40EA-ADF0-4742169716B9}"/>
              </a:ext>
            </a:extLst>
          </p:cNvPr>
          <p:cNvSpPr txBox="1"/>
          <p:nvPr/>
        </p:nvSpPr>
        <p:spPr>
          <a:xfrm>
            <a:off x="4647369" y="1189279"/>
            <a:ext cx="3338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latin typeface="Verdana" panose="020B0604030504040204" pitchFamily="34" charset="0"/>
                <a:ea typeface="Verdana" panose="020B0604030504040204" pitchFamily="34" charset="0"/>
              </a:rPr>
              <a:t>Valtakunnalliset seminaarit</a:t>
            </a:r>
          </a:p>
        </p:txBody>
      </p:sp>
      <p:sp>
        <p:nvSpPr>
          <p:cNvPr id="4" name="Pyöristetty suorakulmio 14">
            <a:extLst>
              <a:ext uri="{FF2B5EF4-FFF2-40B4-BE49-F238E27FC236}">
                <a16:creationId xmlns:a16="http://schemas.microsoft.com/office/drawing/2014/main" id="{9BE7AE7D-E36D-9DD7-BCAA-7DF96C487E81}"/>
              </a:ext>
            </a:extLst>
          </p:cNvPr>
          <p:cNvSpPr/>
          <p:nvPr/>
        </p:nvSpPr>
        <p:spPr>
          <a:xfrm>
            <a:off x="1766097" y="5444605"/>
            <a:ext cx="2834698" cy="5409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2E63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highlight>
                  <a:srgbClr val="00FF00"/>
                </a:highlight>
                <a:latin typeface="Verdana"/>
              </a:rPr>
              <a:t>Omistajaohjauksen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highlight>
                  <a:srgbClr val="00FF00"/>
                </a:highlight>
                <a:uLnTx/>
                <a:uFillTx/>
                <a:latin typeface="Verdana"/>
                <a:ea typeface="+mn-ea"/>
                <a:cs typeface="+mn-cs"/>
              </a:rPr>
              <a:t> ja strategisen kumppanuuden kysely 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yöristetty suorakulmio 17">
            <a:extLst>
              <a:ext uri="{FF2B5EF4-FFF2-40B4-BE49-F238E27FC236}">
                <a16:creationId xmlns:a16="http://schemas.microsoft.com/office/drawing/2014/main" id="{ABD87433-B366-D71B-7108-A3005F8B2132}"/>
              </a:ext>
            </a:extLst>
          </p:cNvPr>
          <p:cNvSpPr/>
          <p:nvPr/>
        </p:nvSpPr>
        <p:spPr>
          <a:xfrm>
            <a:off x="9356051" y="1594093"/>
            <a:ext cx="1590774" cy="837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Ammatillisen ja poliittisen johdon seminaari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Kevät 2026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20DD7EB-7627-6F47-DE64-AA06CFCB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F50F79-44C1-0692-B4FA-4DD303C2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 dirty="0"/>
          </a:p>
        </p:txBody>
      </p:sp>
      <p:pic>
        <p:nvPicPr>
          <p:cNvPr id="13" name="Kuva 6">
            <a:extLst>
              <a:ext uri="{FF2B5EF4-FFF2-40B4-BE49-F238E27FC236}">
                <a16:creationId xmlns:a16="http://schemas.microsoft.com/office/drawing/2014/main" id="{53372008-8076-EE52-9EC2-16B4629C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2" y="6430184"/>
            <a:ext cx="655443" cy="218597"/>
          </a:xfrm>
          <a:prstGeom prst="rect">
            <a:avLst/>
          </a:prstGeom>
        </p:spPr>
      </p:pic>
      <p:sp>
        <p:nvSpPr>
          <p:cNvPr id="14" name="Pyöristetty suorakulmio 10">
            <a:extLst>
              <a:ext uri="{FF2B5EF4-FFF2-40B4-BE49-F238E27FC236}">
                <a16:creationId xmlns:a16="http://schemas.microsoft.com/office/drawing/2014/main" id="{DCEC9BBD-195E-70B3-2672-59FF33F82649}"/>
              </a:ext>
            </a:extLst>
          </p:cNvPr>
          <p:cNvSpPr/>
          <p:nvPr/>
        </p:nvSpPr>
        <p:spPr>
          <a:xfrm>
            <a:off x="3654521" y="4183759"/>
            <a:ext cx="1800137" cy="743289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Järjestäjäkohtainen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työpaja 2</a:t>
            </a:r>
          </a:p>
        </p:txBody>
      </p:sp>
      <p:sp>
        <p:nvSpPr>
          <p:cNvPr id="15" name="Pyöristetty suorakulmio 10">
            <a:extLst>
              <a:ext uri="{FF2B5EF4-FFF2-40B4-BE49-F238E27FC236}">
                <a16:creationId xmlns:a16="http://schemas.microsoft.com/office/drawing/2014/main" id="{679BF3C5-551E-D2B8-438D-9A0791CF1A5B}"/>
              </a:ext>
            </a:extLst>
          </p:cNvPr>
          <p:cNvSpPr/>
          <p:nvPr/>
        </p:nvSpPr>
        <p:spPr>
          <a:xfrm>
            <a:off x="6282037" y="4183758"/>
            <a:ext cx="1800137" cy="743289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Järjestäjäkohtainen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työpaja 3</a:t>
            </a:r>
          </a:p>
        </p:txBody>
      </p:sp>
      <p:sp>
        <p:nvSpPr>
          <p:cNvPr id="16" name="Pyöristetty suorakulmio 10">
            <a:extLst>
              <a:ext uri="{FF2B5EF4-FFF2-40B4-BE49-F238E27FC236}">
                <a16:creationId xmlns:a16="http://schemas.microsoft.com/office/drawing/2014/main" id="{C6C3A45D-D6C6-98D4-F0B9-9501A2F6F90C}"/>
              </a:ext>
            </a:extLst>
          </p:cNvPr>
          <p:cNvSpPr/>
          <p:nvPr/>
        </p:nvSpPr>
        <p:spPr>
          <a:xfrm>
            <a:off x="9061791" y="4183760"/>
            <a:ext cx="1800137" cy="743289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Järjestäjäkohtainen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työpaja 4</a:t>
            </a:r>
          </a:p>
        </p:txBody>
      </p:sp>
      <p:sp>
        <p:nvSpPr>
          <p:cNvPr id="20" name="Pyöristetty suorakulmio 14">
            <a:extLst>
              <a:ext uri="{FF2B5EF4-FFF2-40B4-BE49-F238E27FC236}">
                <a16:creationId xmlns:a16="http://schemas.microsoft.com/office/drawing/2014/main" id="{E9E9200C-9E48-7A42-E535-58DD2E1EF591}"/>
              </a:ext>
            </a:extLst>
          </p:cNvPr>
          <p:cNvSpPr/>
          <p:nvPr/>
        </p:nvSpPr>
        <p:spPr>
          <a:xfrm>
            <a:off x="6968925" y="5429970"/>
            <a:ext cx="2834698" cy="5409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>
              <a:solidFill>
                <a:srgbClr val="002E63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latin typeface="Verdana"/>
              </a:rPr>
              <a:t>Tietotuki ja vertailut 2024 -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Pyöristetty suorakulmio 14">
            <a:extLst>
              <a:ext uri="{FF2B5EF4-FFF2-40B4-BE49-F238E27FC236}">
                <a16:creationId xmlns:a16="http://schemas.microsoft.com/office/drawing/2014/main" id="{BBA399ED-FE2D-2B47-5EC5-63AD20DB92D7}"/>
              </a:ext>
            </a:extLst>
          </p:cNvPr>
          <p:cNvSpPr/>
          <p:nvPr/>
        </p:nvSpPr>
        <p:spPr>
          <a:xfrm>
            <a:off x="1746026" y="2955383"/>
            <a:ext cx="1656184" cy="649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Pyöreä pöytä </a:t>
            </a:r>
            <a:r>
              <a:rPr lang="fi-FI" sz="1200" dirty="0">
                <a:solidFill>
                  <a:srgbClr val="002E63"/>
                </a:solidFill>
                <a:latin typeface="Verdana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002E63"/>
                </a:solidFill>
                <a:highlight>
                  <a:srgbClr val="00FF00"/>
                </a:highlight>
                <a:latin typeface="Verdana"/>
              </a:rPr>
              <a:t>25.4</a:t>
            </a:r>
            <a:r>
              <a:rPr lang="fi-FI" sz="1200" dirty="0">
                <a:solidFill>
                  <a:srgbClr val="002E63"/>
                </a:solidFill>
                <a:latin typeface="Verdana"/>
              </a:rPr>
              <a:t>.2024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F5EFF0-3DD5-02BB-B90F-22BC7AB6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21A6-5044-4639-8B6B-AD6B63787E67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800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1158-0F76-1761-5F73-32D2335B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OMA2-verkostohanke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FEB5-A2C6-1665-4687-F158BAB7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776046"/>
            <a:ext cx="10515600" cy="4343954"/>
          </a:xfrm>
        </p:spPr>
        <p:txBody>
          <a:bodyPr>
            <a:normAutofit/>
          </a:bodyPr>
          <a:lstStyle/>
          <a:p>
            <a:r>
              <a:rPr lang="fi-FI" sz="2000" dirty="0"/>
              <a:t>Maan hallitus arvioi, että kuntien </a:t>
            </a:r>
            <a:r>
              <a:rPr lang="fi-FI" sz="2000" b="1" dirty="0"/>
              <a:t>halu ja kyky ohjata </a:t>
            </a:r>
            <a:r>
              <a:rPr lang="fi-FI" sz="2000" dirty="0"/>
              <a:t>ammatillisen koulutuksen järjestäjiä on vajavainen, siksi ohjaus- ja rahoitusjärjestelmän uudistus työn alla (hallituksen esitys laiksi ammatillisen koulutuksen toiminnanohjauksen kokeilusta ja ehdotus ammatillisen koulutuksen rahoituksen muuttamisesta)</a:t>
            </a:r>
          </a:p>
          <a:p>
            <a:r>
              <a:rPr lang="fi-FI" sz="2000" dirty="0"/>
              <a:t>TE24 ja KOTO24: työllisyysalueet, </a:t>
            </a:r>
            <a:r>
              <a:rPr lang="fi-FI" sz="2000" b="1" dirty="0"/>
              <a:t>TE-palvelujen ekosysteemi</a:t>
            </a:r>
            <a:r>
              <a:rPr lang="fi-FI" sz="2000" dirty="0"/>
              <a:t>, osaaminen keskeinen työkalu</a:t>
            </a:r>
          </a:p>
          <a:p>
            <a:r>
              <a:rPr lang="fi-FI" sz="2000" dirty="0"/>
              <a:t>Oppivelvollisuuden laajeneminen, </a:t>
            </a:r>
            <a:r>
              <a:rPr lang="fi-FI" sz="2000" b="1" dirty="0"/>
              <a:t>tarve oppimisen tuelle </a:t>
            </a:r>
            <a:r>
              <a:rPr lang="fi-FI" sz="2000" dirty="0"/>
              <a:t>kasvaa</a:t>
            </a:r>
          </a:p>
          <a:p>
            <a:r>
              <a:rPr lang="fi-FI" sz="2000" dirty="0"/>
              <a:t>Väestökehitys, </a:t>
            </a:r>
            <a:r>
              <a:rPr lang="fi-FI" sz="2000" b="1" dirty="0"/>
              <a:t>pienenevät ikäluokat</a:t>
            </a:r>
            <a:r>
              <a:rPr lang="fi-FI" sz="2000" dirty="0"/>
              <a:t>: palveluverkon ja järjestämisen tapojen uudistamistarve</a:t>
            </a:r>
          </a:p>
          <a:p>
            <a:r>
              <a:rPr lang="fi-FI" sz="2000" dirty="0"/>
              <a:t>Julkisen talouden näkymät – </a:t>
            </a:r>
            <a:r>
              <a:rPr lang="fi-FI" sz="2000" b="1" dirty="0"/>
              <a:t>leikkauksia </a:t>
            </a:r>
            <a:r>
              <a:rPr lang="fi-FI" sz="2000" dirty="0"/>
              <a:t>valtiolta, niukkuutta kunnilta</a:t>
            </a:r>
          </a:p>
          <a:p>
            <a:r>
              <a:rPr lang="fi-FI" sz="2000" dirty="0"/>
              <a:t>Toimialat, ammatit, </a:t>
            </a:r>
            <a:r>
              <a:rPr lang="fi-FI" sz="2000" b="1" dirty="0"/>
              <a:t>osaamistarpeet muuttuvat </a:t>
            </a:r>
            <a:r>
              <a:rPr lang="fi-FI" sz="2000" dirty="0"/>
              <a:t>– reagointia vai ennakointia vai jopa tietoista kehityksen ohjausyritystä</a:t>
            </a:r>
          </a:p>
          <a:p>
            <a:r>
              <a:rPr lang="fi-FI" sz="2000" b="1" dirty="0"/>
              <a:t>Oppilasaines</a:t>
            </a:r>
            <a:r>
              <a:rPr lang="fi-FI" sz="2000" dirty="0"/>
              <a:t> ja opetusjärjestelyt muuttuvat: kantasuomalaiset nuoret suorittavat tutkintoja oppilaitoksissa -&gt; kansainvälistyvä aikuisopiskelijakunta suorittaa osatutkintoja työpaikoilla opiskellen ja näyttöjä antaen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B8A20-E6FB-2ACE-71DC-A69431FF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B158E-B9F8-C2F0-2F88-9F6FDD38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EBF799-08E4-FC57-C15F-DEA0CC36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753F-445B-4A78-A039-B279E0D2947E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3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ED78-84C7-21DC-27A9-2E991D64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Alueen omat kehitysteemat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BDD65A-2FB7-375E-52AA-E904BC6064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2963" y="2484438"/>
          <a:ext cx="10515600" cy="363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362B3-E52A-3D13-038F-99B31D90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F6F25-DD58-DF4F-B20E-17F8C0C0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22ACF-370B-7E9E-7717-6CB36E2F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737A-FAC0-4433-9F2A-1675FC9BFA12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7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2D13-8072-DC79-27BE-6C596B74D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4548"/>
            <a:ext cx="9144000" cy="1942992"/>
          </a:xfrm>
        </p:spPr>
        <p:txBody>
          <a:bodyPr>
            <a:normAutofit fontScale="90000"/>
          </a:bodyPr>
          <a:lstStyle/>
          <a:p>
            <a:r>
              <a:rPr lang="fi-FI" dirty="0"/>
              <a:t>Opiskelijoiden sijoittuminen, väestön ja työpaikkojen kehitysnäkymät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FB8B8-2DF4-2BE5-BF5F-E1B4CB41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18311-8DA2-999C-6B62-03A9F859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B371D-8A65-1C70-9D63-6DF6767B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F69B8-7DE4-432F-8FB0-5ED27DF2152F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28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3AA42-FDB2-2DC6-F38B-800FE14B1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2237544"/>
            <a:ext cx="4953000" cy="3636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Työllisten </a:t>
            </a:r>
            <a:r>
              <a:rPr lang="fi-FI" dirty="0"/>
              <a:t>osuus vuoden kuluttua valmistumisesta on </a:t>
            </a:r>
            <a:r>
              <a:rPr lang="fi-FI" dirty="0" err="1"/>
              <a:t>Luksiassa</a:t>
            </a:r>
            <a:r>
              <a:rPr lang="fi-FI" dirty="0"/>
              <a:t> 72 % (sis. työlliset opiskelijat).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Osuus on hieman matalampi kuin ammatillisen koulutuksen järjestäjillä keskimäärin.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Työttömien</a:t>
            </a:r>
            <a:r>
              <a:rPr lang="fi-FI" dirty="0"/>
              <a:t> osuus on 13 % (keskimäärin koulutuksen järjestäjillä 13 %).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Luksiasta</a:t>
            </a:r>
            <a:r>
              <a:rPr lang="fi-FI" dirty="0"/>
              <a:t> valmistuneista 5 % aloitti muut opinnot valmistuttuaan.</a:t>
            </a:r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EA1D-2D8F-65F2-90A9-72817AC0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OMA2 2024-2026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025AF-3190-4CC2-5BF6-A8C2AC36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8</a:t>
            </a:fld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DDD4B-F942-B2D9-FFE0-420C56CF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76" y="866000"/>
            <a:ext cx="5735346" cy="1138870"/>
          </a:xfrm>
        </p:spPr>
        <p:txBody>
          <a:bodyPr/>
          <a:lstStyle/>
          <a:p>
            <a:r>
              <a:rPr lang="fi-FI" dirty="0"/>
              <a:t>Tutkinnon suorittaneiden sijoittuminen</a:t>
            </a:r>
          </a:p>
        </p:txBody>
      </p:sp>
      <p:pic>
        <p:nvPicPr>
          <p:cNvPr id="9" name="Kuva 6">
            <a:extLst>
              <a:ext uri="{FF2B5EF4-FFF2-40B4-BE49-F238E27FC236}">
                <a16:creationId xmlns:a16="http://schemas.microsoft.com/office/drawing/2014/main" id="{B95C1D0E-81A5-0462-F514-DAF3A803F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452" y="6430184"/>
            <a:ext cx="655443" cy="218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D9667-F921-FA8B-9A75-B0B20435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77" y="1435435"/>
            <a:ext cx="5487297" cy="4778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EF468E-F397-73F5-9E9B-DECD58F529AD}"/>
              </a:ext>
            </a:extLst>
          </p:cNvPr>
          <p:cNvSpPr/>
          <p:nvPr/>
        </p:nvSpPr>
        <p:spPr>
          <a:xfrm>
            <a:off x="1648600" y="4615595"/>
            <a:ext cx="3982915" cy="1376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Ikä</a:t>
            </a:r>
          </a:p>
          <a:p>
            <a:pPr marL="285750" indent="-285750" algn="ctr"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Koulutusala</a:t>
            </a:r>
          </a:p>
          <a:p>
            <a:pPr marL="285750" indent="-285750" algn="ctr">
              <a:buFontTx/>
              <a:buChar char="-"/>
            </a:pPr>
            <a:r>
              <a:rPr lang="fi-FI" dirty="0">
                <a:solidFill>
                  <a:srgbClr val="FF0000"/>
                </a:solidFill>
              </a:rPr>
              <a:t>Perustutkinto, ammattitutkinto, erikoisammattitutkinto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89C609D-3C15-D6E2-5E62-1022ED0A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8B0-B149-4E77-A9FD-C4A4A7B116C9}" type="datetime1">
              <a:rPr lang="fi-FI" smtClean="0"/>
              <a:t>24.3.2025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19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EAB0-889F-693B-01A0-36D4DD8D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9</a:t>
            </a:fld>
            <a:endParaRPr lang="fi-FI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55387-C3EB-FC47-B0D3-6A02656E74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4616" y="1386161"/>
            <a:ext cx="5814059" cy="2903264"/>
          </a:xfrm>
        </p:spPr>
        <p:txBody>
          <a:bodyPr>
            <a:normAutofit/>
          </a:bodyPr>
          <a:lstStyle/>
          <a:p>
            <a:r>
              <a:rPr lang="fi-FI" dirty="0"/>
              <a:t>MDI:n väestöennusteen mukaan 16-18 -vuotiaiden määrä laskisi </a:t>
            </a:r>
            <a:r>
              <a:rPr lang="fi-FI" dirty="0" err="1"/>
              <a:t>Luksian</a:t>
            </a:r>
            <a:r>
              <a:rPr lang="fi-FI" dirty="0"/>
              <a:t> alueen kunnissa jo vuoteen 2030 mennessä noin </a:t>
            </a:r>
            <a:r>
              <a:rPr lang="fi-FI" dirty="0">
                <a:solidFill>
                  <a:srgbClr val="FF0000"/>
                </a:solidFill>
              </a:rPr>
              <a:t>1 000</a:t>
            </a:r>
            <a:r>
              <a:rPr lang="fi-FI" dirty="0"/>
              <a:t>:lla.</a:t>
            </a:r>
          </a:p>
          <a:p>
            <a:r>
              <a:rPr lang="fi-FI" dirty="0"/>
              <a:t>Määrä laskisi 2030-2035 edelleen noin </a:t>
            </a:r>
            <a:r>
              <a:rPr lang="fi-FI" dirty="0">
                <a:solidFill>
                  <a:srgbClr val="FF0000"/>
                </a:solidFill>
              </a:rPr>
              <a:t>1 000:lla</a:t>
            </a:r>
            <a:r>
              <a:rPr lang="fi-FI" dirty="0"/>
              <a:t>. </a:t>
            </a:r>
          </a:p>
          <a:p>
            <a:r>
              <a:rPr lang="fi-FI" dirty="0"/>
              <a:t>Tämän jälkeen määrä säilyisi tällä alemmalla tasolla vuoteen 2040 saakka. </a:t>
            </a:r>
          </a:p>
          <a:p>
            <a:r>
              <a:rPr lang="fi-FI" dirty="0"/>
              <a:t>Yhteensä määrä vähenisi siten lähes </a:t>
            </a:r>
            <a:r>
              <a:rPr lang="fi-FI" dirty="0">
                <a:solidFill>
                  <a:srgbClr val="FF0000"/>
                </a:solidFill>
              </a:rPr>
              <a:t>2 000</a:t>
            </a:r>
            <a:r>
              <a:rPr lang="fi-FI" dirty="0"/>
              <a:t>:lla.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CD8E37-E4FD-4C35-9021-6B2439D55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10698163" cy="598488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Väestöennuste </a:t>
            </a:r>
            <a:r>
              <a:rPr lang="fi-FI" b="1" dirty="0" err="1"/>
              <a:t>Luksian</a:t>
            </a:r>
            <a:r>
              <a:rPr lang="fi-FI" b="1" dirty="0"/>
              <a:t> alueella</a:t>
            </a:r>
            <a:br>
              <a:rPr lang="fi-FI" dirty="0"/>
            </a:br>
            <a:r>
              <a:rPr lang="fi-FI" b="1" dirty="0"/>
              <a:t>16-18 –vuotiaat</a:t>
            </a:r>
            <a:r>
              <a:rPr lang="fi-FI" dirty="0"/>
              <a:t>: </a:t>
            </a:r>
            <a:r>
              <a:rPr lang="fi-FI" b="1" dirty="0">
                <a:solidFill>
                  <a:srgbClr val="FF0000"/>
                </a:solidFill>
              </a:rPr>
              <a:t>-29 %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E84AD-7B8F-C12A-CC3C-67A6FF4E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2" y="3857243"/>
            <a:ext cx="5654040" cy="2682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2FFA00-E326-E8D0-AC05-D8A4A426E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27" y="725560"/>
            <a:ext cx="5978994" cy="58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93288"/>
      </p:ext>
    </p:extLst>
  </p:cSld>
  <p:clrMapOvr>
    <a:masterClrMapping/>
  </p:clrMapOvr>
</p:sld>
</file>

<file path=ppt/theme/theme1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CG presentaatiopohja.pptx" id="{F0A0D66E-9E58-41BA-9327-A281E417F94C}" vid="{56B9DC2B-AB1A-4B5A-A1B8-5697B4D486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21D307D49082428EC767FDF7F1536E" ma:contentTypeVersion="4" ma:contentTypeDescription="Luo uusi asiakirja." ma:contentTypeScope="" ma:versionID="70e52d0b509dc5081c3c356a67607084">
  <xsd:schema xmlns:xsd="http://www.w3.org/2001/XMLSchema" xmlns:xs="http://www.w3.org/2001/XMLSchema" xmlns:p="http://schemas.microsoft.com/office/2006/metadata/properties" xmlns:ns2="3eb76102-bc1e-4e02-b6af-b7d7c46b7883" targetNamespace="http://schemas.microsoft.com/office/2006/metadata/properties" ma:root="true" ma:fieldsID="fe447726266c1156d5d500b03edd8ed5" ns2:_="">
    <xsd:import namespace="3eb76102-bc1e-4e02-b6af-b7d7c46b7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76102-bc1e-4e02-b6af-b7d7c46b7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49641-A223-4CDE-9578-16DC714E9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27B60-687D-4C14-B762-DEA67005B19A}">
  <ds:schemaRefs>
    <ds:schemaRef ds:uri="http://purl.org/dc/terms/"/>
    <ds:schemaRef ds:uri="http://schemas.microsoft.com/office/2006/documentManagement/types"/>
    <ds:schemaRef ds:uri="http://purl.org/dc/dcmitype/"/>
    <ds:schemaRef ds:uri="3eb76102-bc1e-4e02-b6af-b7d7c46b788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958966-40A1-4DCD-A86B-1DFFCA9D5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76102-bc1e-4e02-b6af-b7d7c46b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8f5af52-80ad-47c4-bf1c-940ef57b8505}" enabled="0" method="" siteId="{88f5af52-80ad-47c4-bf1c-940ef57b85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FCG presentaatiopohja</Template>
  <TotalTime>109</TotalTime>
  <Words>1364</Words>
  <Application>Microsoft Office PowerPoint</Application>
  <PresentationFormat>Laajakuva</PresentationFormat>
  <Paragraphs>281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Lucida Sans Typewriter</vt:lpstr>
      <vt:lpstr>Verdana</vt:lpstr>
      <vt:lpstr>Wingdings</vt:lpstr>
      <vt:lpstr>Work Sans</vt:lpstr>
      <vt:lpstr>FCG Theme</vt:lpstr>
      <vt:lpstr>Strateginen kumppanuus ja omistajaohjaus ammatillisessa koulutuksessa (OMA2)</vt:lpstr>
      <vt:lpstr>Hankkeen esittely</vt:lpstr>
      <vt:lpstr>Verkoston tuki osallistujille</vt:lpstr>
      <vt:lpstr>Koko verkostohankkeen aikataulu</vt:lpstr>
      <vt:lpstr>Miksi OMA2-verkostohanke</vt:lpstr>
      <vt:lpstr>Alueen omat kehitysteemat</vt:lpstr>
      <vt:lpstr>Opiskelijoiden sijoittuminen, väestön ja työpaikkojen kehitysnäkymät</vt:lpstr>
      <vt:lpstr>Tutkinnon suorittaneiden sijoittuminen</vt:lpstr>
      <vt:lpstr>Väestöennuste Luksian alueella 16-18 –vuotiaat: -29 %</vt:lpstr>
      <vt:lpstr>Työpaikkojen määrä on vähentynyt Luksian alueen kunnissa* noin 3 800:lla kymmenessä vuodessa.   Suurimmat toimialat</vt:lpstr>
      <vt:lpstr>Työpaikkojen määrän muutos   Muut toimialat</vt:lpstr>
      <vt:lpstr>PowerPoint-esitys</vt:lpstr>
      <vt:lpstr>Ennakkokyselyn tulokset</vt:lpstr>
      <vt:lpstr>Mihin Luksian OMA2-hanke keskittyy</vt:lpstr>
      <vt:lpstr>Toiminnallinen kuntakonserni (kunnan toiminta) johtamisen haasteena</vt:lpstr>
      <vt:lpstr>Koulutuksen järjestäjän ja omistajakuntien strategisen kumppanuuden eri ulottuvuuksista*</vt:lpstr>
      <vt:lpstr>PowerPoint-esitys</vt:lpstr>
      <vt:lpstr>Neuvottelumenettelyn roolit</vt:lpstr>
      <vt:lpstr>PowerPoint-esitys</vt:lpstr>
      <vt:lpstr>Toiminnanohjauksen kokonaisuus</vt:lpstr>
      <vt:lpstr>Kiitos!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Strateginen kumppanuus ja omistajaohjaus ammatillisessa koulutuksessa (OMA2)</dc:title>
  <dc:creator>Pyykkölä, Markku</dc:creator>
  <cp:lastModifiedBy>Vesanen, Riina</cp:lastModifiedBy>
  <cp:revision>3</cp:revision>
  <dcterms:created xsi:type="dcterms:W3CDTF">2024-09-20T09:00:30Z</dcterms:created>
  <dcterms:modified xsi:type="dcterms:W3CDTF">2025-03-24T08:05:51Z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0x010100B121D307D49082428EC767FDF7F1536E</vt:lpwstr>
  </property>
  <property fmtid="{D5CDD505-2E9C-101B-9397-08002B2CF9AE}" pid="3" name="Order">
    <vt:r8>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